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2"/>
  </p:notesMasterIdLst>
  <p:sldIdLst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39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CAA74-EC4E-4643-BCD7-09105EEACF09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94C2-DB53-C04E-AD97-90C0543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85800"/>
            <a:ext cx="4800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Amortize optimization phase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Please do not distribute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6470E12-4B4C-C941-A3C1-08F0969BCAB9}" type="datetime1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GYW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A21A8E3-A597-BB4E-94F3-272B76B44A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6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6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25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2864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774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854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564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9" indent="0">
              <a:buNone/>
              <a:defRPr sz="2000" b="1"/>
            </a:lvl2pPr>
            <a:lvl3pPr marL="914297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4" indent="0">
              <a:buNone/>
              <a:defRPr sz="1600" b="1"/>
            </a:lvl5pPr>
            <a:lvl6pPr marL="2285743" indent="0">
              <a:buNone/>
              <a:defRPr sz="1600" b="1"/>
            </a:lvl6pPr>
            <a:lvl7pPr marL="2742892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9" indent="0">
              <a:buNone/>
              <a:defRPr sz="2000" b="1"/>
            </a:lvl2pPr>
            <a:lvl3pPr marL="914297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4" indent="0">
              <a:buNone/>
              <a:defRPr sz="1600" b="1"/>
            </a:lvl5pPr>
            <a:lvl6pPr marL="2285743" indent="0">
              <a:buNone/>
              <a:defRPr sz="1600" b="1"/>
            </a:lvl6pPr>
            <a:lvl7pPr marL="2742892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9593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0407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8124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9" indent="0">
              <a:buNone/>
              <a:defRPr sz="1200"/>
            </a:lvl2pPr>
            <a:lvl3pPr marL="914297" indent="0">
              <a:buNone/>
              <a:defRPr sz="1000"/>
            </a:lvl3pPr>
            <a:lvl4pPr marL="1371446" indent="0">
              <a:buNone/>
              <a:defRPr sz="900"/>
            </a:lvl4pPr>
            <a:lvl5pPr marL="1828594" indent="0">
              <a:buNone/>
              <a:defRPr sz="900"/>
            </a:lvl5pPr>
            <a:lvl6pPr marL="2285743" indent="0">
              <a:buNone/>
              <a:defRPr sz="900"/>
            </a:lvl6pPr>
            <a:lvl7pPr marL="2742892" indent="0">
              <a:buNone/>
              <a:defRPr sz="900"/>
            </a:lvl7pPr>
            <a:lvl8pPr marL="3200041" indent="0">
              <a:buNone/>
              <a:defRPr sz="900"/>
            </a:lvl8pPr>
            <a:lvl9pPr marL="365719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533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00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9" indent="0">
              <a:buNone/>
              <a:defRPr sz="2800"/>
            </a:lvl2pPr>
            <a:lvl3pPr marL="914297" indent="0">
              <a:buNone/>
              <a:defRPr sz="2400"/>
            </a:lvl3pPr>
            <a:lvl4pPr marL="1371446" indent="0">
              <a:buNone/>
              <a:defRPr sz="2000"/>
            </a:lvl4pPr>
            <a:lvl5pPr marL="1828594" indent="0">
              <a:buNone/>
              <a:defRPr sz="2000"/>
            </a:lvl5pPr>
            <a:lvl6pPr marL="2285743" indent="0">
              <a:buNone/>
              <a:defRPr sz="2000"/>
            </a:lvl6pPr>
            <a:lvl7pPr marL="2742892" indent="0">
              <a:buNone/>
              <a:defRPr sz="2000"/>
            </a:lvl7pPr>
            <a:lvl8pPr marL="3200041" indent="0">
              <a:buNone/>
              <a:defRPr sz="2000"/>
            </a:lvl8pPr>
            <a:lvl9pPr marL="365719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9" indent="0">
              <a:buNone/>
              <a:defRPr sz="1200"/>
            </a:lvl2pPr>
            <a:lvl3pPr marL="914297" indent="0">
              <a:buNone/>
              <a:defRPr sz="1000"/>
            </a:lvl3pPr>
            <a:lvl4pPr marL="1371446" indent="0">
              <a:buNone/>
              <a:defRPr sz="900"/>
            </a:lvl4pPr>
            <a:lvl5pPr marL="1828594" indent="0">
              <a:buNone/>
              <a:defRPr sz="900"/>
            </a:lvl5pPr>
            <a:lvl6pPr marL="2285743" indent="0">
              <a:buNone/>
              <a:defRPr sz="900"/>
            </a:lvl6pPr>
            <a:lvl7pPr marL="2742892" indent="0">
              <a:buNone/>
              <a:defRPr sz="900"/>
            </a:lvl7pPr>
            <a:lvl8pPr marL="3200041" indent="0">
              <a:buNone/>
              <a:defRPr sz="900"/>
            </a:lvl8pPr>
            <a:lvl9pPr marL="365719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9737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438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52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0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5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4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2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5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3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8EC2-0363-144C-926E-7A1867550B64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25AA-55B2-CB46-9488-0EBE9012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9"/>
            <a:fld id="{6F99B65C-1CF8-FA4D-9DA2-BDDDE163FB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149"/>
              <a:t>10/15/16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9"/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20099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9"/>
            <a:fld id="{934C0B1D-4B66-824E-A436-6C60A75FEA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149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 descr="harvard-logo-2x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9" y="6424664"/>
            <a:ext cx="1494691" cy="375858"/>
          </a:xfrm>
          <a:prstGeom prst="rect">
            <a:avLst/>
          </a:prstGeom>
          <a:effectLst/>
        </p:spPr>
      </p:pic>
      <p:cxnSp>
        <p:nvCxnSpPr>
          <p:cNvPr id="8" name="Straight Connector 7"/>
          <p:cNvCxnSpPr/>
          <p:nvPr userDrawn="1"/>
        </p:nvCxnSpPr>
        <p:spPr>
          <a:xfrm>
            <a:off x="138598" y="6350606"/>
            <a:ext cx="8874472" cy="0"/>
          </a:xfrm>
          <a:prstGeom prst="line">
            <a:avLst/>
          </a:prstGeom>
          <a:ln>
            <a:solidFill>
              <a:srgbClr val="97121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ucla-logo.jp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9" b="18659"/>
          <a:stretch/>
        </p:blipFill>
        <p:spPr>
          <a:xfrm>
            <a:off x="7610546" y="6411082"/>
            <a:ext cx="1402524" cy="42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4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45714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7" indent="-285718" algn="l" defTabSz="45714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2" indent="-228574" algn="l" defTabSz="45714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0" indent="-228574" algn="l" defTabSz="45714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9" indent="-228574" algn="l" defTabSz="45714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7" indent="-228574" algn="l" defTabSz="45714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7" indent="-228574" algn="l" defTabSz="45714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5" indent="-228574" algn="l" defTabSz="45714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4" indent="-228574" algn="l" defTabSz="45714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9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7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4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3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2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1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0" algn="l" defTabSz="4571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944"/>
            <a:ext cx="8229600" cy="1143000"/>
          </a:xfrm>
        </p:spPr>
        <p:txBody>
          <a:bodyPr/>
          <a:lstStyle/>
          <a:p>
            <a:r>
              <a:rPr lang="en-US" dirty="0" smtClean="0"/>
              <a:t>Tutorial Outline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877745"/>
              </p:ext>
            </p:extLst>
          </p:nvPr>
        </p:nvGraphicFramePr>
        <p:xfrm>
          <a:off x="0" y="969073"/>
          <a:ext cx="9144000" cy="49706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8830"/>
                <a:gridCol w="5333339"/>
                <a:gridCol w="1931831"/>
              </a:tblGrid>
              <a:tr h="400613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atin typeface="Helvetica"/>
                          <a:cs typeface="Helvetica"/>
                        </a:rPr>
                        <a:t>Time</a:t>
                      </a:r>
                      <a:endParaRPr lang="en-US" sz="1800" b="1" i="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00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atin typeface="Helvetica"/>
                          <a:cs typeface="Helvetica"/>
                        </a:rPr>
                        <a:t>Topic</a:t>
                      </a:r>
                      <a:endParaRPr lang="en-US" sz="1800" b="1" i="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00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atin typeface="Helvetica"/>
                          <a:cs typeface="Helvetica"/>
                        </a:rPr>
                        <a:t>Speaker</a:t>
                      </a:r>
                      <a:endParaRPr lang="en-US" sz="1800" b="1" i="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0016"/>
                    </a:solidFill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8:30 am – 9:00 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Accelerator Research Infrastructure Overview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Sophia Shao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9:00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 am – 9:30 am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Aladdin: Accelerator Pre-RTL Modeling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Sophia Shao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9:30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 am – 10:00 am</a:t>
                      </a:r>
                      <a:endParaRPr lang="en-US" sz="1500" b="0" i="0" dirty="0" smtClean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Rapid Hardware Specialization with HLS: Glass Half Full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Prof. </a:t>
                      </a:r>
                      <a:r>
                        <a:rPr lang="en-US" sz="1500" b="0" i="0" dirty="0" err="1" smtClean="0">
                          <a:latin typeface="Helvetica Light"/>
                          <a:cs typeface="Helvetica Light"/>
                        </a:rPr>
                        <a:t>Zhiru</a:t>
                      </a:r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 Zhang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10:00 am – 10:30 am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PARADE: HLS-Based Accelerator-Rich Architecture Simulation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err="1" smtClean="0">
                          <a:latin typeface="Helvetica Light"/>
                          <a:cs typeface="Helvetica Light"/>
                        </a:rPr>
                        <a:t>Zhenman</a:t>
                      </a:r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 Fang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10:30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 am – 11:00 am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Break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11:00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 am – 11:30 am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gem5-Aladdin: Accelerator System Co-Design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Sam Xi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11:30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 am – 12:00 pm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baseline="0" dirty="0" err="1" smtClean="0">
                          <a:latin typeface="Helvetica Light"/>
                          <a:cs typeface="Helvetica Light"/>
                        </a:rPr>
                        <a:t>ARAPrototyper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: FPGA Prototyping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err="1" smtClean="0">
                          <a:latin typeface="Helvetica Light"/>
                          <a:cs typeface="Helvetica Light"/>
                        </a:rPr>
                        <a:t>Zhenman</a:t>
                      </a:r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 Fang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12:00pm – 13:30 pm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Lunch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06177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13:30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 pm – 14:00 pm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Virtual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 Machine Setup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Sophia Shao &amp; Sam Xi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14:00 pm</a:t>
                      </a:r>
                      <a:r>
                        <a:rPr lang="en-US" sz="1500" b="0" i="0" baseline="0" dirty="0" smtClean="0">
                          <a:latin typeface="Helvetica Light"/>
                          <a:cs typeface="Helvetica Light"/>
                        </a:rPr>
                        <a:t> – 14:30 pm 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Hands-on: Accelerator Design Space Exploration using Aladdin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Sophia Shao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14:30 pm – 15:00 pm 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Hands-on: SoC Design Space Exploration using gem5-Aladdin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dirty="0" smtClean="0">
                          <a:latin typeface="Helvetica Light"/>
                          <a:cs typeface="Helvetica Light"/>
                        </a:rPr>
                        <a:t>Sam Xi</a:t>
                      </a:r>
                      <a:endParaRPr lang="en-US" sz="1500" b="0" i="0" dirty="0">
                        <a:latin typeface="Helvetica Light"/>
                        <a:cs typeface="Helvetica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34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824" y="5275653"/>
            <a:ext cx="1192976" cy="850510"/>
          </a:xfrm>
        </p:spPr>
        <p:txBody>
          <a:bodyPr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90739" y="1493352"/>
            <a:ext cx="962893" cy="348936"/>
            <a:chOff x="767524" y="2791353"/>
            <a:chExt cx="962893" cy="348936"/>
          </a:xfrm>
        </p:grpSpPr>
        <p:sp>
          <p:nvSpPr>
            <p:cNvPr id="4" name="Rectangle 3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74703" y="1493352"/>
            <a:ext cx="962893" cy="348936"/>
            <a:chOff x="767524" y="2791353"/>
            <a:chExt cx="962893" cy="348936"/>
          </a:xfrm>
        </p:grpSpPr>
        <p:sp>
          <p:nvSpPr>
            <p:cNvPr id="12" name="Rectangle 11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b</a:t>
              </a:r>
            </a:p>
          </p:txBody>
        </p:sp>
        <p:sp>
          <p:nvSpPr>
            <p:cNvPr id="13" name="Isosceles Triangle 12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56456" y="1493352"/>
            <a:ext cx="962893" cy="348936"/>
            <a:chOff x="767524" y="2791353"/>
            <a:chExt cx="962893" cy="348936"/>
          </a:xfrm>
        </p:grpSpPr>
        <p:sp>
          <p:nvSpPr>
            <p:cNvPr id="15" name="Rectangle 14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s</a:t>
              </a:r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28143" y="3167041"/>
            <a:ext cx="962893" cy="348936"/>
            <a:chOff x="767524" y="2791353"/>
            <a:chExt cx="962893" cy="348936"/>
          </a:xfrm>
        </p:grpSpPr>
        <p:sp>
          <p:nvSpPr>
            <p:cNvPr id="18" name="Rectangle 17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sp>
          <p:nvSpPr>
            <p:cNvPr id="19" name="Isosceles Triangle 18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2306947" y="1979590"/>
            <a:ext cx="614216" cy="614216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9911" y="2034443"/>
            <a:ext cx="344395" cy="461655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24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1302480" y="2327497"/>
            <a:ext cx="614216" cy="614216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13632" y="2299582"/>
            <a:ext cx="376255" cy="553988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3000" dirty="0">
                <a:solidFill>
                  <a:prstClr val="black"/>
                </a:solidFill>
                <a:latin typeface="Calibri"/>
              </a:rPr>
              <a:t>+</a:t>
            </a:r>
          </a:p>
        </p:txBody>
      </p:sp>
      <p:cxnSp>
        <p:nvCxnSpPr>
          <p:cNvPr id="31" name="Straight Arrow Connector 30"/>
          <p:cNvCxnSpPr>
            <a:stCxn id="15" idx="2"/>
            <a:endCxn id="20" idx="7"/>
          </p:cNvCxnSpPr>
          <p:nvPr/>
        </p:nvCxnSpPr>
        <p:spPr>
          <a:xfrm flipH="1">
            <a:off x="2831214" y="1842269"/>
            <a:ext cx="406689" cy="227271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2"/>
            <a:endCxn id="20" idx="1"/>
          </p:cNvCxnSpPr>
          <p:nvPr/>
        </p:nvCxnSpPr>
        <p:spPr>
          <a:xfrm>
            <a:off x="2056150" y="1842269"/>
            <a:ext cx="340748" cy="227271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2"/>
            <a:endCxn id="26" idx="1"/>
          </p:cNvCxnSpPr>
          <p:nvPr/>
        </p:nvCxnSpPr>
        <p:spPr>
          <a:xfrm>
            <a:off x="872186" y="1842270"/>
            <a:ext cx="520244" cy="575177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6" idx="7"/>
          </p:cNvCxnSpPr>
          <p:nvPr/>
        </p:nvCxnSpPr>
        <p:spPr>
          <a:xfrm flipH="1">
            <a:off x="1826747" y="2286699"/>
            <a:ext cx="480201" cy="130748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6" idx="4"/>
            <a:endCxn id="18" idx="0"/>
          </p:cNvCxnSpPr>
          <p:nvPr/>
        </p:nvCxnSpPr>
        <p:spPr>
          <a:xfrm>
            <a:off x="1609589" y="2941713"/>
            <a:ext cx="1" cy="225329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91125" y="1804395"/>
            <a:ext cx="5299578" cy="1477317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unrolling,triad,triad_loop,1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unrolling a loop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function name : triad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loop label : </a:t>
            </a:r>
            <a:r>
              <a:rPr lang="en-US" dirty="0" err="1">
                <a:solidFill>
                  <a:prstClr val="black"/>
                </a:solidFill>
                <a:latin typeface="Courier New"/>
                <a:cs typeface="Courier New"/>
              </a:rPr>
              <a:t>triad_loop</a:t>
            </a:r>
            <a:endParaRPr lang="en-US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unrolling factor :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1946" y="1270066"/>
            <a:ext cx="3601493" cy="2374610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3246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824" y="5275653"/>
            <a:ext cx="1192976" cy="850510"/>
          </a:xfrm>
        </p:spPr>
        <p:txBody>
          <a:bodyPr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90739" y="1660836"/>
            <a:ext cx="962893" cy="348936"/>
            <a:chOff x="767524" y="2791353"/>
            <a:chExt cx="962893" cy="348936"/>
          </a:xfrm>
        </p:grpSpPr>
        <p:sp>
          <p:nvSpPr>
            <p:cNvPr id="4" name="Rectangle 3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74703" y="1660836"/>
            <a:ext cx="962893" cy="348936"/>
            <a:chOff x="767524" y="2791353"/>
            <a:chExt cx="962893" cy="348936"/>
          </a:xfrm>
        </p:grpSpPr>
        <p:sp>
          <p:nvSpPr>
            <p:cNvPr id="12" name="Rectangle 11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b</a:t>
              </a:r>
            </a:p>
          </p:txBody>
        </p:sp>
        <p:sp>
          <p:nvSpPr>
            <p:cNvPr id="13" name="Isosceles Triangle 12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56456" y="1660836"/>
            <a:ext cx="962893" cy="348936"/>
            <a:chOff x="767524" y="2791353"/>
            <a:chExt cx="962893" cy="348936"/>
          </a:xfrm>
        </p:grpSpPr>
        <p:sp>
          <p:nvSpPr>
            <p:cNvPr id="15" name="Rectangle 14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s</a:t>
              </a:r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28143" y="3334525"/>
            <a:ext cx="962893" cy="348936"/>
            <a:chOff x="767524" y="2791353"/>
            <a:chExt cx="962893" cy="348936"/>
          </a:xfrm>
        </p:grpSpPr>
        <p:sp>
          <p:nvSpPr>
            <p:cNvPr id="18" name="Rectangle 17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sp>
          <p:nvSpPr>
            <p:cNvPr id="19" name="Isosceles Triangle 18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2306947" y="2147074"/>
            <a:ext cx="614216" cy="614216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9911" y="2201927"/>
            <a:ext cx="344395" cy="461655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24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1302480" y="2494981"/>
            <a:ext cx="614216" cy="614216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13632" y="2467066"/>
            <a:ext cx="376255" cy="553988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3000" dirty="0">
                <a:solidFill>
                  <a:prstClr val="black"/>
                </a:solidFill>
                <a:latin typeface="Calibri"/>
              </a:rPr>
              <a:t>+</a:t>
            </a:r>
          </a:p>
        </p:txBody>
      </p:sp>
      <p:cxnSp>
        <p:nvCxnSpPr>
          <p:cNvPr id="31" name="Straight Arrow Connector 30"/>
          <p:cNvCxnSpPr>
            <a:stCxn id="15" idx="2"/>
            <a:endCxn id="20" idx="7"/>
          </p:cNvCxnSpPr>
          <p:nvPr/>
        </p:nvCxnSpPr>
        <p:spPr>
          <a:xfrm flipH="1">
            <a:off x="2831214" y="2009753"/>
            <a:ext cx="406689" cy="227271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2"/>
            <a:endCxn id="20" idx="1"/>
          </p:cNvCxnSpPr>
          <p:nvPr/>
        </p:nvCxnSpPr>
        <p:spPr>
          <a:xfrm>
            <a:off x="2056150" y="2009753"/>
            <a:ext cx="340748" cy="227271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2"/>
            <a:endCxn id="26" idx="1"/>
          </p:cNvCxnSpPr>
          <p:nvPr/>
        </p:nvCxnSpPr>
        <p:spPr>
          <a:xfrm>
            <a:off x="872186" y="2009754"/>
            <a:ext cx="520244" cy="575177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6" idx="7"/>
          </p:cNvCxnSpPr>
          <p:nvPr/>
        </p:nvCxnSpPr>
        <p:spPr>
          <a:xfrm flipH="1">
            <a:off x="1826747" y="2454183"/>
            <a:ext cx="480201" cy="130748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6" idx="4"/>
            <a:endCxn id="18" idx="0"/>
          </p:cNvCxnSpPr>
          <p:nvPr/>
        </p:nvCxnSpPr>
        <p:spPr>
          <a:xfrm>
            <a:off x="1609589" y="3109197"/>
            <a:ext cx="1" cy="225329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298134" y="1660899"/>
            <a:ext cx="962893" cy="348936"/>
            <a:chOff x="767524" y="2791353"/>
            <a:chExt cx="962893" cy="348936"/>
          </a:xfrm>
        </p:grpSpPr>
        <p:sp>
          <p:nvSpPr>
            <p:cNvPr id="29" name="Rectangle 28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  <p:sp>
          <p:nvSpPr>
            <p:cNvPr id="30" name="Isosceles Triangle 29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82096" y="1660899"/>
            <a:ext cx="962893" cy="348936"/>
            <a:chOff x="767524" y="2791353"/>
            <a:chExt cx="962893" cy="348936"/>
          </a:xfrm>
        </p:grpSpPr>
        <p:sp>
          <p:nvSpPr>
            <p:cNvPr id="34" name="Rectangle 33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b</a:t>
              </a:r>
            </a:p>
          </p:txBody>
        </p:sp>
        <p:sp>
          <p:nvSpPr>
            <p:cNvPr id="36" name="Isosceles Triangle 35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663849" y="1660899"/>
            <a:ext cx="962893" cy="348936"/>
            <a:chOff x="767524" y="2791353"/>
            <a:chExt cx="962893" cy="348936"/>
          </a:xfrm>
        </p:grpSpPr>
        <p:sp>
          <p:nvSpPr>
            <p:cNvPr id="39" name="Rectangle 38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s</a:t>
              </a:r>
            </a:p>
          </p:txBody>
        </p:sp>
        <p:sp>
          <p:nvSpPr>
            <p:cNvPr id="40" name="Isosceles Triangle 39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035536" y="3334588"/>
            <a:ext cx="962893" cy="348936"/>
            <a:chOff x="767524" y="2791353"/>
            <a:chExt cx="962893" cy="348936"/>
          </a:xfrm>
        </p:grpSpPr>
        <p:sp>
          <p:nvSpPr>
            <p:cNvPr id="43" name="Rectangle 42"/>
            <p:cNvSpPr/>
            <p:nvPr/>
          </p:nvSpPr>
          <p:spPr>
            <a:xfrm>
              <a:off x="767524" y="2791353"/>
              <a:ext cx="962893" cy="3489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 defTabSz="457149"/>
              <a:r>
                <a:rPr lang="en-US" sz="2800" dirty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746223" y="2812717"/>
              <a:ext cx="348873" cy="306272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49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45" name="Oval 44"/>
          <p:cNvSpPr/>
          <p:nvPr/>
        </p:nvSpPr>
        <p:spPr>
          <a:xfrm>
            <a:off x="6214341" y="2147137"/>
            <a:ext cx="614216" cy="614216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47304" y="2201990"/>
            <a:ext cx="344395" cy="461655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2400" dirty="0">
                <a:solidFill>
                  <a:prstClr val="black"/>
                </a:solidFill>
                <a:latin typeface="Calibri"/>
              </a:rPr>
              <a:t>X</a:t>
            </a:r>
          </a:p>
        </p:txBody>
      </p:sp>
      <p:sp>
        <p:nvSpPr>
          <p:cNvPr id="48" name="Oval 47"/>
          <p:cNvSpPr/>
          <p:nvPr/>
        </p:nvSpPr>
        <p:spPr>
          <a:xfrm>
            <a:off x="5209874" y="2495044"/>
            <a:ext cx="614216" cy="614216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21026" y="2467129"/>
            <a:ext cx="376255" cy="553988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3000" dirty="0">
                <a:solidFill>
                  <a:prstClr val="black"/>
                </a:solidFill>
                <a:latin typeface="Calibri"/>
              </a:rPr>
              <a:t>+</a:t>
            </a:r>
          </a:p>
        </p:txBody>
      </p:sp>
      <p:cxnSp>
        <p:nvCxnSpPr>
          <p:cNvPr id="50" name="Straight Arrow Connector 49"/>
          <p:cNvCxnSpPr>
            <a:stCxn id="39" idx="2"/>
            <a:endCxn id="45" idx="7"/>
          </p:cNvCxnSpPr>
          <p:nvPr/>
        </p:nvCxnSpPr>
        <p:spPr>
          <a:xfrm flipH="1">
            <a:off x="6738608" y="2009816"/>
            <a:ext cx="406689" cy="227271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4" idx="2"/>
            <a:endCxn id="45" idx="1"/>
          </p:cNvCxnSpPr>
          <p:nvPr/>
        </p:nvCxnSpPr>
        <p:spPr>
          <a:xfrm>
            <a:off x="5963543" y="2009816"/>
            <a:ext cx="340748" cy="227271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2"/>
            <a:endCxn id="48" idx="1"/>
          </p:cNvCxnSpPr>
          <p:nvPr/>
        </p:nvCxnSpPr>
        <p:spPr>
          <a:xfrm>
            <a:off x="4779580" y="2009817"/>
            <a:ext cx="520244" cy="575177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2"/>
            <a:endCxn id="48" idx="7"/>
          </p:cNvCxnSpPr>
          <p:nvPr/>
        </p:nvCxnSpPr>
        <p:spPr>
          <a:xfrm flipH="1">
            <a:off x="5734141" y="2454246"/>
            <a:ext cx="480201" cy="130748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8" idx="4"/>
            <a:endCxn id="43" idx="0"/>
          </p:cNvCxnSpPr>
          <p:nvPr/>
        </p:nvCxnSpPr>
        <p:spPr>
          <a:xfrm>
            <a:off x="5516983" y="3109260"/>
            <a:ext cx="1" cy="225329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648343" y="4135798"/>
            <a:ext cx="5299578" cy="1477317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unrolling,triad,triad_loop,</a:t>
            </a:r>
            <a:r>
              <a:rPr lang="en-US" dirty="0">
                <a:solidFill>
                  <a:srgbClr val="800000"/>
                </a:solidFill>
                <a:latin typeface="Courier New"/>
                <a:cs typeface="Courier New"/>
              </a:rPr>
              <a:t>2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unrolling a loop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function name : triad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loop label : </a:t>
            </a:r>
            <a:r>
              <a:rPr lang="en-US" dirty="0" err="1">
                <a:solidFill>
                  <a:prstClr val="black"/>
                </a:solidFill>
                <a:latin typeface="Courier New"/>
                <a:cs typeface="Courier New"/>
              </a:rPr>
              <a:t>triad_loop</a:t>
            </a:r>
            <a:endParaRPr lang="en-US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unrolling factor : </a:t>
            </a:r>
            <a:r>
              <a:rPr lang="en-US" dirty="0">
                <a:solidFill>
                  <a:srgbClr val="800000"/>
                </a:solidFill>
                <a:latin typeface="Courier New"/>
                <a:cs typeface="Courier New"/>
              </a:rPr>
              <a:t>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1946" y="1437550"/>
            <a:ext cx="7620527" cy="2374610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36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2.1 Generator Triad Trace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550" y="1748844"/>
            <a:ext cx="8693952" cy="420378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:~$ 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cd gem5-aladdin/</a:t>
            </a:r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/SHOC/triad/</a:t>
            </a:r>
          </a:p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:~/gem5-aladdin/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/SHOC/triad$ 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vi </a:t>
            </a:r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triad.c</a:t>
            </a:r>
            <a:endParaRPr lang="en-US" sz="25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:~/gem5-aladdin/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/SHOC/triad$ 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make run-trace</a:t>
            </a:r>
          </a:p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:~/gem5-aladdin/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/SHOC/triad$</a:t>
            </a:r>
          </a:p>
          <a:p>
            <a:pPr defTabSz="457149"/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vi </a:t>
            </a:r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dynamic_trace.gz</a:t>
            </a:r>
            <a:endParaRPr lang="en-US" sz="25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149"/>
            <a:endParaRPr lang="en-US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149"/>
            <a:endParaRPr lang="en-US" dirty="0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1507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2.2 Setup a design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1427832"/>
            <a:ext cx="7961141" cy="166462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:~/gem5-aladdin/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/SHOC/triad$ </a:t>
            </a:r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mkdir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 example</a:t>
            </a:r>
          </a:p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:~/gem5-aladdin/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/SHOC/triad/example$ 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vi </a:t>
            </a:r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triad.cfg</a:t>
            </a:r>
            <a:endParaRPr lang="en-US" sz="2500" b="1" dirty="0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2723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2.2 Setup a design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1870066"/>
            <a:ext cx="7961141" cy="323429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cycle_time,6</a:t>
            </a:r>
          </a:p>
          <a:p>
            <a:pPr defTabSz="457149"/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pipelining,1</a:t>
            </a:r>
          </a:p>
          <a:p>
            <a:pPr defTabSz="457149"/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partition,cyclic,a,8192,4,1</a:t>
            </a:r>
          </a:p>
          <a:p>
            <a:pPr defTabSz="457149"/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partition,cyclic,b,8192,4,1</a:t>
            </a:r>
          </a:p>
          <a:p>
            <a:pPr defTabSz="457149"/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partition,cyclic,c,8192,4,1</a:t>
            </a:r>
          </a:p>
          <a:p>
            <a:pPr defTabSz="457149"/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unrolling,triad,triad_loop,1</a:t>
            </a:r>
          </a:p>
          <a:p>
            <a:pPr defTabSz="457149"/>
            <a:endParaRPr lang="en-US" sz="2500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149"/>
            <a:endParaRPr lang="en-US" sz="2500" b="1" dirty="0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2743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2.2 Setup a design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1611325"/>
            <a:ext cx="7961141" cy="355480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:~/gem5-aladdin/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/SHOC/triad/example$ </a:t>
            </a:r>
          </a:p>
          <a:p>
            <a:pPr defTabSz="457149"/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cp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 ../</a:t>
            </a:r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run.sh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 .</a:t>
            </a:r>
            <a:endParaRPr lang="en-US" sz="2500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:~/gem5-aladdin/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/SHOC/triad/example$ </a:t>
            </a:r>
            <a:r>
              <a:rPr lang="en-US" sz="2500" b="1" dirty="0" err="1" smtClean="0">
                <a:solidFill>
                  <a:prstClr val="black"/>
                </a:solidFill>
                <a:latin typeface="Courier New"/>
                <a:cs typeface="Courier New"/>
              </a:rPr>
              <a:t>mkdir</a:t>
            </a:r>
            <a:r>
              <a:rPr lang="en-US" sz="2500" b="1" dirty="0" smtClean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outputs</a:t>
            </a:r>
          </a:p>
          <a:p>
            <a:pPr defTabSz="457149"/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vagrant@genie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:~/gem5-aladdin/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src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</a:t>
            </a:r>
            <a:r>
              <a:rPr lang="en-US" sz="2500" dirty="0" err="1">
                <a:solidFill>
                  <a:prstClr val="black"/>
                </a:solidFill>
                <a:latin typeface="Courier New"/>
                <a:cs typeface="Courier New"/>
              </a:rPr>
              <a:t>aladdin</a:t>
            </a:r>
            <a:r>
              <a:rPr lang="en-US" sz="2500" dirty="0">
                <a:solidFill>
                  <a:prstClr val="black"/>
                </a:solidFill>
                <a:latin typeface="Courier New"/>
                <a:cs typeface="Courier New"/>
              </a:rPr>
              <a:t>/SHOC/triad/example$ </a:t>
            </a:r>
            <a:r>
              <a:rPr lang="en-US" sz="2500" b="1" dirty="0">
                <a:solidFill>
                  <a:prstClr val="black"/>
                </a:solidFill>
                <a:latin typeface="Courier New"/>
                <a:cs typeface="Courier New"/>
              </a:rPr>
              <a:t>bash </a:t>
            </a:r>
            <a:r>
              <a:rPr lang="en-US" sz="2500" b="1" dirty="0" err="1">
                <a:solidFill>
                  <a:prstClr val="black"/>
                </a:solidFill>
                <a:latin typeface="Courier New"/>
                <a:cs typeface="Courier New"/>
              </a:rPr>
              <a:t>run.sh</a:t>
            </a:r>
            <a:endParaRPr lang="en-US" sz="25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149"/>
            <a:endParaRPr lang="en-US" sz="2500" b="1" dirty="0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1728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2.3 Design Space Exploration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777678"/>
              </p:ext>
            </p:extLst>
          </p:nvPr>
        </p:nvGraphicFramePr>
        <p:xfrm>
          <a:off x="457200" y="1590548"/>
          <a:ext cx="7539002" cy="333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12"/>
                <a:gridCol w="1521093"/>
                <a:gridCol w="1830951"/>
                <a:gridCol w="1280346"/>
                <a:gridCol w="1507800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Unrolling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Clock Period (ns)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Cycles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Power (</a:t>
                      </a:r>
                      <a:r>
                        <a:rPr lang="en-US" sz="2400" dirty="0" err="1" smtClean="0"/>
                        <a:t>mW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2052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55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2.3 Design Space Exploration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632817"/>
              </p:ext>
            </p:extLst>
          </p:nvPr>
        </p:nvGraphicFramePr>
        <p:xfrm>
          <a:off x="457200" y="1590548"/>
          <a:ext cx="7539002" cy="349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12"/>
                <a:gridCol w="1521093"/>
                <a:gridCol w="1830951"/>
                <a:gridCol w="1280346"/>
                <a:gridCol w="1507800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Unrolling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Clock Period (ns)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Cycles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Power (</a:t>
                      </a:r>
                      <a:r>
                        <a:rPr lang="en-US" sz="2400" dirty="0" err="1" smtClean="0"/>
                        <a:t>mW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2052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2052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516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10.2888</a:t>
                      </a:r>
                      <a:endParaRPr lang="en-US" sz="2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517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68.91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44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2.3 Design Space Exploration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836140"/>
              </p:ext>
            </p:extLst>
          </p:nvPr>
        </p:nvGraphicFramePr>
        <p:xfrm>
          <a:off x="457200" y="1590548"/>
          <a:ext cx="7539002" cy="333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12"/>
                <a:gridCol w="1521093"/>
                <a:gridCol w="1830951"/>
                <a:gridCol w="1280346"/>
                <a:gridCol w="1507800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Unrolling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Clock Period (ns)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Cycles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Power (</a:t>
                      </a:r>
                      <a:r>
                        <a:rPr lang="en-US" sz="2400" dirty="0" err="1" smtClean="0"/>
                        <a:t>mW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4.47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4.43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10.29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68.91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961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2.3 Design Space Exploration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321625"/>
              </p:ext>
            </p:extLst>
          </p:nvPr>
        </p:nvGraphicFramePr>
        <p:xfrm>
          <a:off x="457200" y="1590548"/>
          <a:ext cx="7539002" cy="333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12"/>
                <a:gridCol w="1521093"/>
                <a:gridCol w="1830951"/>
                <a:gridCol w="1280346"/>
                <a:gridCol w="1507800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Unrolling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Clock Period (ns)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Cycles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Power (</a:t>
                      </a:r>
                      <a:r>
                        <a:rPr lang="en-US" sz="2400" dirty="0" err="1" smtClean="0"/>
                        <a:t>mW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4.47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4.43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10.29</a:t>
                      </a:r>
                      <a:endParaRPr lang="en-US" sz="2400" dirty="0"/>
                    </a:p>
                  </a:txBody>
                  <a:tcPr/>
                </a:tc>
              </a:tr>
              <a:tr h="628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68.91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11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Aladdin Hands-on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726"/>
            <a:ext cx="8229600" cy="481990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Running a power-performance design space exploration for triad in </a:t>
            </a:r>
            <a:r>
              <a:rPr lang="en-US" dirty="0" err="1" smtClean="0"/>
              <a:t>MachSuite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Tasks:</a:t>
            </a:r>
          </a:p>
          <a:p>
            <a:pPr marL="971441" lvl="1" indent="-514293">
              <a:buFont typeface="+mj-lt"/>
              <a:buAutoNum type="arabicPeriod"/>
            </a:pPr>
            <a:r>
              <a:rPr lang="en-US" dirty="0" smtClean="0"/>
              <a:t>Build LLVM-Tracer, Aladdin, and verify with </a:t>
            </a:r>
            <a:r>
              <a:rPr lang="en-US" dirty="0" err="1" smtClean="0"/>
              <a:t>aladdin</a:t>
            </a:r>
            <a:r>
              <a:rPr lang="en-US" dirty="0"/>
              <a:t> </a:t>
            </a:r>
            <a:r>
              <a:rPr lang="en-US" dirty="0" smtClean="0"/>
              <a:t>unit-tests.</a:t>
            </a:r>
          </a:p>
          <a:p>
            <a:pPr marL="971441" lvl="1" indent="-514293">
              <a:buFont typeface="+mj-lt"/>
              <a:buAutoNum type="arabicPeriod"/>
            </a:pPr>
            <a:r>
              <a:rPr lang="en-US" dirty="0" smtClean="0"/>
              <a:t>Walk through the design space exploration steps using triad as an example:</a:t>
            </a:r>
          </a:p>
          <a:p>
            <a:pPr marL="1371446" lvl="2" indent="-514293">
              <a:buFont typeface="+mj-lt"/>
              <a:buAutoNum type="alphaLcParenR"/>
            </a:pPr>
            <a:r>
              <a:rPr lang="en-US" dirty="0" smtClean="0"/>
              <a:t>Generate LLVM IR trace</a:t>
            </a:r>
          </a:p>
          <a:p>
            <a:pPr marL="1371446" lvl="2" indent="-514293">
              <a:buFont typeface="+mj-lt"/>
              <a:buAutoNum type="alphaLcParenR"/>
            </a:pPr>
            <a:r>
              <a:rPr lang="en-US" dirty="0" smtClean="0"/>
              <a:t>Prepare a hardware configuration file</a:t>
            </a:r>
          </a:p>
          <a:p>
            <a:pPr marL="1371446" lvl="2" indent="-514293">
              <a:buFont typeface="+mj-lt"/>
              <a:buAutoNum type="alphaLcParenR"/>
            </a:pPr>
            <a:r>
              <a:rPr lang="en-US" dirty="0" smtClean="0"/>
              <a:t>Run Aladdin</a:t>
            </a:r>
          </a:p>
          <a:p>
            <a:pPr marL="1371446" lvl="2" indent="-514293">
              <a:buFont typeface="+mj-lt"/>
              <a:buAutoNum type="alphaLcParenR"/>
            </a:pPr>
            <a:r>
              <a:rPr lang="en-US" dirty="0" smtClean="0"/>
              <a:t>Explore the parameter space</a:t>
            </a:r>
          </a:p>
          <a:p>
            <a:pPr marL="1828594" lvl="3" indent="-514293"/>
            <a:r>
              <a:rPr lang="en-US" dirty="0" smtClean="0"/>
              <a:t>Unrolling</a:t>
            </a:r>
          </a:p>
          <a:p>
            <a:pPr marL="1828594" lvl="3" indent="-514293"/>
            <a:r>
              <a:rPr lang="en-US" dirty="0" smtClean="0"/>
              <a:t>Memory Bandwidth</a:t>
            </a:r>
          </a:p>
          <a:p>
            <a:pPr marL="1828594" lvl="3" indent="-514293"/>
            <a:r>
              <a:rPr lang="en-US" dirty="0" smtClean="0"/>
              <a:t>Clock frequency</a:t>
            </a:r>
          </a:p>
          <a:p>
            <a:pPr marL="971441" lvl="1" indent="-514293">
              <a:buFont typeface="+mj-lt"/>
              <a:buAutoNum type="arabicPeriod"/>
            </a:pPr>
            <a:r>
              <a:rPr lang="en-US" dirty="0" smtClean="0"/>
              <a:t>Repeat the above steps for </a:t>
            </a:r>
            <a:r>
              <a:rPr lang="en-US" dirty="0" err="1" smtClean="0"/>
              <a:t>MachSuite</a:t>
            </a:r>
            <a:r>
              <a:rPr lang="en-US" dirty="0" smtClean="0"/>
              <a:t>/stencil2d</a:t>
            </a:r>
          </a:p>
        </p:txBody>
      </p:sp>
    </p:spTree>
    <p:extLst>
      <p:ext uri="{BB962C8B-B14F-4D97-AF65-F5344CB8AC3E}">
        <p14:creationId xmlns:p14="http://schemas.microsoft.com/office/powerpoint/2010/main" val="394919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1: Build LLVM-Tracer and Aladdin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LLVM-Tracer and Aladdin are built successfully in your virtual machine.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8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2 Design Space Exploration for triad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596" y="2260995"/>
            <a:ext cx="8861411" cy="23802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void triad (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*a,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*b,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*c,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s) {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;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</a:t>
            </a:r>
            <a:r>
              <a:rPr lang="en-US" sz="2400">
                <a:solidFill>
                  <a:prstClr val="black"/>
                </a:solidFill>
                <a:latin typeface="Courier New"/>
                <a:cs typeface="Courier New"/>
              </a:rPr>
              <a:t>triad_loop: 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for (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= 0;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&lt; NUM;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++) {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  c[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 = a[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 + s * b[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];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}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5869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2 Design Space Exploration for triad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596" y="2260995"/>
            <a:ext cx="8861411" cy="23802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void triad (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*a,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*b,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*c,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s) {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;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triad_loop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: for (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= 0;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&lt; NUM;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++) {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  c[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 = a[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 + s * b[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];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}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349516" y="1626989"/>
            <a:ext cx="795434" cy="634005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70288" y="1626989"/>
            <a:ext cx="1856012" cy="786405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79421" y="1521287"/>
            <a:ext cx="2888680" cy="73970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000642" y="1004887"/>
            <a:ext cx="2176977" cy="622103"/>
          </a:xfrm>
          <a:prstGeom prst="ellipse">
            <a:avLst/>
          </a:prstGeom>
          <a:noFill/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0481" y="1096127"/>
            <a:ext cx="917794" cy="430877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2200" dirty="0">
                <a:solidFill>
                  <a:prstClr val="black"/>
                </a:solidFill>
                <a:latin typeface="Calibri"/>
              </a:rPr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53051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2 Design Space Exploration for triad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596" y="2260995"/>
            <a:ext cx="8861411" cy="23802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void triad (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*a,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*b,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*c,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s) {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;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triad_loop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: for (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= 0;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&lt; NUM;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++) {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  c[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 = a[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 + s * b[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];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  }</a:t>
            </a:r>
          </a:p>
          <a:p>
            <a:pPr defTabSz="457149"/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349516" y="1626989"/>
            <a:ext cx="795434" cy="634005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70288" y="1626989"/>
            <a:ext cx="1856012" cy="786405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79421" y="1521287"/>
            <a:ext cx="2888680" cy="73970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000642" y="1004887"/>
            <a:ext cx="2176977" cy="622103"/>
          </a:xfrm>
          <a:prstGeom prst="ellipse">
            <a:avLst/>
          </a:prstGeom>
          <a:noFill/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0481" y="1096127"/>
            <a:ext cx="917794" cy="430877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2200" dirty="0">
                <a:solidFill>
                  <a:prstClr val="black"/>
                </a:solidFill>
                <a:latin typeface="Calibri"/>
              </a:rPr>
              <a:t>Arrays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925787" y="3391492"/>
            <a:ext cx="1102444" cy="1870205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93312" y="5148918"/>
            <a:ext cx="2176977" cy="622103"/>
          </a:xfrm>
          <a:prstGeom prst="ellipse">
            <a:avLst/>
          </a:prstGeom>
          <a:noFill/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3151" y="5240158"/>
            <a:ext cx="749041" cy="430877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defTabSz="457149"/>
            <a:r>
              <a:rPr lang="en-US" sz="2200" dirty="0">
                <a:solidFill>
                  <a:prstClr val="black"/>
                </a:solidFill>
                <a:latin typeface="Calibri"/>
              </a:rPr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209259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Parameters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5143" y="2009775"/>
            <a:ext cx="2888681" cy="1660853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7543" y="2134261"/>
            <a:ext cx="2610685" cy="1361345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85853" y="37159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0320" y="296478"/>
            <a:ext cx="1200128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Read port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85853" y="818209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40319" y="727822"/>
            <a:ext cx="1657329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Write port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01538" y="1290026"/>
            <a:ext cx="692430" cy="511107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4276" y="1304218"/>
            <a:ext cx="1877119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Partition/Bank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6430" y="1918458"/>
            <a:ext cx="5299578" cy="175431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partition,cyclic,a,8192,4,1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type: cyclic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name : a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size : 8192 Bytes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element size : 4 Bytes (</a:t>
            </a:r>
            <a:r>
              <a:rPr lang="en-US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)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factor : 1 (1 partition)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1337" y="3325875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9171" y="332058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84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Parameters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5143" y="2009775"/>
            <a:ext cx="2888681" cy="1660853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7543" y="2134261"/>
            <a:ext cx="2610685" cy="1361345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85853" y="37159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0320" y="296478"/>
            <a:ext cx="1200128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Read port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85853" y="818209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40319" y="727822"/>
            <a:ext cx="1657329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Write port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01538" y="1290026"/>
            <a:ext cx="692430" cy="511107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4276" y="1304218"/>
            <a:ext cx="1877119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Partition/Bank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6430" y="1918458"/>
            <a:ext cx="5299578" cy="175431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partition,cyclic,a,8192,4,1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type: cyclic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name : a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size : 8192 Bytes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element size : 4 Bytes (</a:t>
            </a:r>
            <a:r>
              <a:rPr lang="en-US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)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factor : 1 (1 partition)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1947" y="4144034"/>
            <a:ext cx="2888681" cy="1660853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348" y="4268520"/>
            <a:ext cx="1174432" cy="1361345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53795" y="4268520"/>
            <a:ext cx="1174432" cy="1361345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1337" y="3325875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9171" y="332058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4400" y="5454842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49171" y="5454842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39888" y="5453718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659" y="5453718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6430" y="4144034"/>
            <a:ext cx="5411218" cy="175431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partition,cyclic,a,8192,4,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type: cyclic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name : a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size : 8192 Bytes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element size : 4 Bytes (</a:t>
            </a:r>
            <a:r>
              <a:rPr lang="en-US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)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factor :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2 (2 partitions)</a:t>
            </a:r>
          </a:p>
        </p:txBody>
      </p:sp>
    </p:spTree>
    <p:extLst>
      <p:ext uri="{BB962C8B-B14F-4D97-AF65-F5344CB8AC3E}">
        <p14:creationId xmlns:p14="http://schemas.microsoft.com/office/powerpoint/2010/main" val="239324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Parameters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85853" y="37159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0320" y="296478"/>
            <a:ext cx="1200128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Read port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85853" y="818209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40319" y="727822"/>
            <a:ext cx="1657329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Write port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01538" y="1290026"/>
            <a:ext cx="692430" cy="511107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4276" y="1304218"/>
            <a:ext cx="1877119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Partition/Bank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1947" y="1955909"/>
            <a:ext cx="2888681" cy="1660853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348" y="2080395"/>
            <a:ext cx="1174432" cy="1361345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53795" y="2080395"/>
            <a:ext cx="1174432" cy="1361345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4400" y="3266717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49171" y="3266717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39888" y="326559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659" y="326559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6430" y="1955909"/>
            <a:ext cx="5411218" cy="175431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partition,</a:t>
            </a:r>
            <a:r>
              <a:rPr lang="en-US" dirty="0">
                <a:solidFill>
                  <a:srgbClr val="800000"/>
                </a:solidFill>
                <a:latin typeface="Courier New"/>
                <a:cs typeface="Courier New"/>
              </a:rPr>
              <a:t>cyclic</a:t>
            </a:r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,a,8192,4,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2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type: cyclic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name : a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size : 8192 Bytes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element size : 4 Bytes (</a:t>
            </a:r>
            <a:r>
              <a:rPr lang="en-US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)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factor : 2 (2 partitions)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298" y="2150287"/>
            <a:ext cx="748045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a[0]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9050" y="2150110"/>
            <a:ext cx="748045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a[1]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5298" y="2582953"/>
            <a:ext cx="748045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a[2]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19050" y="2582776"/>
            <a:ext cx="748045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a[3]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1947" y="4145995"/>
            <a:ext cx="2888681" cy="1660853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4348" y="4270481"/>
            <a:ext cx="1174432" cy="1361345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3795" y="4270481"/>
            <a:ext cx="1174432" cy="1361345"/>
          </a:xfrm>
          <a:prstGeom prst="rect">
            <a:avLst/>
          </a:prstGeom>
          <a:solidFill>
            <a:srgbClr val="FFFFFF">
              <a:alpha val="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64400" y="545680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49171" y="5456803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39888" y="5455679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659" y="5455679"/>
            <a:ext cx="308115" cy="294216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457149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6430" y="4145995"/>
            <a:ext cx="5411218" cy="175431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partition,</a:t>
            </a:r>
            <a:r>
              <a:rPr lang="en-US" dirty="0">
                <a:solidFill>
                  <a:srgbClr val="800000"/>
                </a:solidFill>
                <a:latin typeface="Courier New"/>
                <a:cs typeface="Courier New"/>
              </a:rPr>
              <a:t>block</a:t>
            </a:r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,a,8192,4,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2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type: block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name : a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array size : 8192 Bytes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element size : 4 Bytes (</a:t>
            </a:r>
            <a:r>
              <a:rPr lang="en-US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)</a:t>
            </a:r>
          </a:p>
          <a:p>
            <a:pPr defTabSz="457149"/>
            <a:r>
              <a:rPr lang="en-US" dirty="0">
                <a:solidFill>
                  <a:prstClr val="black"/>
                </a:solidFill>
                <a:latin typeface="Courier New"/>
                <a:cs typeface="Courier New"/>
              </a:rPr>
              <a:t>// partition factor : 2 (2 partitions)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5298" y="4340373"/>
            <a:ext cx="748045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a[0]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19050" y="4340196"/>
            <a:ext cx="748045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a[2]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35298" y="4773040"/>
            <a:ext cx="748045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a[1]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19050" y="4772863"/>
            <a:ext cx="748045" cy="40659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defTabSz="457149"/>
            <a:r>
              <a:rPr lang="en-US" sz="2000" dirty="0">
                <a:solidFill>
                  <a:prstClr val="black"/>
                </a:solidFill>
                <a:latin typeface="Calibri"/>
              </a:rPr>
              <a:t>a[3]</a:t>
            </a:r>
          </a:p>
        </p:txBody>
      </p:sp>
    </p:spTree>
    <p:extLst>
      <p:ext uri="{BB962C8B-B14F-4D97-AF65-F5344CB8AC3E}">
        <p14:creationId xmlns:p14="http://schemas.microsoft.com/office/powerpoint/2010/main" val="81509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1269</Words>
  <Application>Microsoft Macintosh PowerPoint</Application>
  <PresentationFormat>On-screen Show (4:3)</PresentationFormat>
  <Paragraphs>267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Tutorial Outline</vt:lpstr>
      <vt:lpstr>Aladdin Hands-on Exercise</vt:lpstr>
      <vt:lpstr>Task 1: Build LLVM-Tracer and Aladdin</vt:lpstr>
      <vt:lpstr>Task 2 Design Space Exploration for triad</vt:lpstr>
      <vt:lpstr>Task 2 Design Space Exploration for triad</vt:lpstr>
      <vt:lpstr>Task 2 Design Space Exploration for triad</vt:lpstr>
      <vt:lpstr>Array Parameters</vt:lpstr>
      <vt:lpstr>Array Parameters</vt:lpstr>
      <vt:lpstr>Array Parameters</vt:lpstr>
      <vt:lpstr>Loop Parameters</vt:lpstr>
      <vt:lpstr>Loop Parameters</vt:lpstr>
      <vt:lpstr>Task 2.1 Generator Triad Trace</vt:lpstr>
      <vt:lpstr>Task 2.2 Setup a design config</vt:lpstr>
      <vt:lpstr>Task 2.2 Setup a design config</vt:lpstr>
      <vt:lpstr>Task 2.2 Setup a design config</vt:lpstr>
      <vt:lpstr>Task 2.3 Design Space Exploration</vt:lpstr>
      <vt:lpstr>Task 2.3 Design Space Exploration</vt:lpstr>
      <vt:lpstr>Task 2.3 Design Space Exploration</vt:lpstr>
      <vt:lpstr>Task 2.3 Design Space Exploration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Outline</dc:title>
  <dc:creator>Sophia</dc:creator>
  <cp:lastModifiedBy>Sophia</cp:lastModifiedBy>
  <cp:revision>5</cp:revision>
  <dcterms:created xsi:type="dcterms:W3CDTF">2016-10-14T23:16:37Z</dcterms:created>
  <dcterms:modified xsi:type="dcterms:W3CDTF">2016-10-15T06:41:06Z</dcterms:modified>
</cp:coreProperties>
</file>