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39" r:id="rId2"/>
    <p:sldId id="577" r:id="rId3"/>
    <p:sldId id="558" r:id="rId4"/>
    <p:sldId id="559" r:id="rId5"/>
    <p:sldId id="584" r:id="rId6"/>
    <p:sldId id="585" r:id="rId7"/>
    <p:sldId id="560" r:id="rId8"/>
    <p:sldId id="561" r:id="rId9"/>
    <p:sldId id="562" r:id="rId10"/>
    <p:sldId id="586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80" r:id="rId19"/>
    <p:sldId id="581" r:id="rId20"/>
    <p:sldId id="582" r:id="rId21"/>
    <p:sldId id="583" r:id="rId22"/>
    <p:sldId id="574" r:id="rId23"/>
    <p:sldId id="575" r:id="rId24"/>
    <p:sldId id="576" r:id="rId25"/>
    <p:sldId id="587" r:id="rId26"/>
    <p:sldId id="588" r:id="rId27"/>
    <p:sldId id="589" r:id="rId28"/>
    <p:sldId id="590" r:id="rId29"/>
    <p:sldId id="57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217"/>
    <a:srgbClr val="CC66FF"/>
    <a:srgbClr val="FF6666"/>
    <a:srgbClr val="FFCCCC"/>
    <a:srgbClr val="CCCCFF"/>
    <a:srgbClr val="99CCFF"/>
    <a:srgbClr val="FFCC99"/>
    <a:srgbClr val="6D6E71"/>
    <a:srgbClr val="D1D3D4"/>
    <a:srgbClr val="CC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46" autoAdjust="0"/>
  </p:normalViewPr>
  <p:slideViewPr>
    <p:cSldViewPr snapToGrid="0" snapToObjects="1">
      <p:cViewPr varScale="1">
        <p:scale>
          <a:sx n="94" d="100"/>
          <a:sy n="94" d="100"/>
        </p:scale>
        <p:origin x="-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DBFDC-312F-EF4E-8FAF-09FA4B342A5A}" type="datetime1">
              <a:rPr lang="en-US" smtClean="0"/>
              <a:t>6/13/15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8ABE7-5EE4-5D4D-B102-2C98A1D1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77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461D2-569A-5C48-BA4C-A457DCB12527}" type="datetime1">
              <a:rPr lang="en-US" smtClean="0"/>
              <a:t>6/13/15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1A8E3-A597-BB4E-94F3-272B76B44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980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68D437-861B-2348-81EC-5C42ED155DD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5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98FE765C-EF49-2B42-94A9-C47053611BC7}" type="slidenum">
              <a:rPr lang="zh-CN" altLang="en-US" sz="1200">
                <a:solidFill>
                  <a:prstClr val="black"/>
                </a:solidFill>
                <a:latin typeface="Arial" charset="0"/>
                <a:ea typeface="SimSun" charset="0"/>
                <a:cs typeface="SimSun" charset="0"/>
              </a:rPr>
              <a:pPr algn="r" eaLnBrk="1" hangingPunct="1"/>
              <a:t>27</a:t>
            </a:fld>
            <a:endParaRPr lang="en-US" altLang="zh-CN" sz="1200">
              <a:solidFill>
                <a:prstClr val="black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6275"/>
            <a:ext cx="4554537" cy="34163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083" y="4342191"/>
            <a:ext cx="4973836" cy="414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3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Amortize optimization phase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Amortize optimization phase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is from </a:t>
            </a:r>
            <a:r>
              <a:rPr lang="en-US" dirty="0" err="1" smtClean="0"/>
              <a:t>isscc</a:t>
            </a:r>
            <a:r>
              <a:rPr lang="en-US" dirty="0" smtClean="0"/>
              <a:t> 1998-2002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smtClean="0"/>
              <a:t>alternative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6656-A648-B94E-BFF4-D34932629F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4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 Light"/>
                <a:cs typeface="Calibri Light"/>
              </a:rPr>
              <a:t>[Die photo from </a:t>
            </a:r>
            <a:r>
              <a:rPr lang="en-US" sz="1200" dirty="0" err="1" smtClean="0">
                <a:latin typeface="Calibri Light"/>
                <a:cs typeface="Calibri Light"/>
              </a:rPr>
              <a:t>Chipworks</a:t>
            </a:r>
            <a:r>
              <a:rPr lang="en-US" sz="1200" dirty="0" smtClean="0"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latin typeface="Calibri Light"/>
                <a:cs typeface="Calibri Light"/>
              </a:rPr>
              <a:t>[Accelerators annotated by Sophia Shao @ Harvard]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www.anandtech.com</a:t>
            </a:r>
            <a:r>
              <a:rPr lang="en-US" sz="1200" dirty="0" smtClean="0"/>
              <a:t>/show/8562/chipworks-a8</a:t>
            </a:r>
          </a:p>
          <a:p>
            <a:endParaRPr lang="en-US" sz="1200" dirty="0" smtClean="0">
              <a:latin typeface="Calibri Light"/>
              <a:cs typeface="Calibri Light"/>
            </a:endParaRPr>
          </a:p>
          <a:p>
            <a:endParaRPr lang="en-US" sz="120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0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710363" algn="l"/>
                <a:tab pos="1420726" algn="l"/>
                <a:tab pos="2131089" algn="l"/>
                <a:tab pos="2841452" algn="l"/>
              </a:tabLst>
            </a:pPr>
            <a:fld id="{AA3BCE2E-7B99-41BF-8AAC-1BB6D28167EA}" type="slidenum">
              <a:rPr lang="en-US" altLang="zh-CN">
                <a:solidFill>
                  <a:srgbClr val="000000"/>
                </a:solidFill>
              </a:rPr>
              <a:pPr>
                <a:tabLst>
                  <a:tab pos="710363" algn="l"/>
                  <a:tab pos="1420726" algn="l"/>
                  <a:tab pos="2131089" algn="l"/>
                  <a:tab pos="2841452" algn="l"/>
                </a:tabLst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6711" cy="4114488"/>
          </a:xfrm>
          <a:noFill/>
          <a:ln/>
        </p:spPr>
        <p:txBody>
          <a:bodyPr wrap="none" anchor="ctr"/>
          <a:lstStyle/>
          <a:p>
            <a:endParaRPr lang="zh-CN" altLang="zh-CN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8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39581343-6DF3-BD45-86AC-75D43BB3C1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3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5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39581343-6DF3-BD45-86AC-75D43BB3C1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4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9581343-6DF3-BD45-86AC-75D43BB3C16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581343-6DF3-BD45-86AC-75D43BB3C1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7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0"/>
            <a:ext cx="8229600" cy="673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062" y="1076325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6469"/>
      </p:ext>
    </p:extLst>
  </p:cSld>
  <p:clrMapOvr>
    <a:masterClrMapping/>
  </p:clrMapOvr>
  <p:transition xmlns:p14="http://schemas.microsoft.com/office/powerpoint/2010/main"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72274" y="642740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39581343-6DF3-BD45-86AC-75D43BB3C1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harvard-logo-2x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8" y="6424664"/>
            <a:ext cx="1494691" cy="375858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138598" y="6350606"/>
            <a:ext cx="8874472" cy="0"/>
          </a:xfrm>
          <a:prstGeom prst="line">
            <a:avLst/>
          </a:prstGeom>
          <a:ln>
            <a:solidFill>
              <a:srgbClr val="9712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97765" y="6424664"/>
            <a:ext cx="1191145" cy="4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b="0" i="0" kern="1200">
          <a:solidFill>
            <a:schemeClr val="tx1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emf"/><Relationship Id="rId9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3.emf"/><Relationship Id="rId9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80" y="881661"/>
            <a:ext cx="8736354" cy="2135679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3600" b="1" dirty="0">
                <a:latin typeface="+mj-lt"/>
              </a:rPr>
              <a:t>Rapid Exploration of Accelerator-rich </a:t>
            </a:r>
            <a:r>
              <a:rPr lang="en-US" sz="3600" b="1" dirty="0" smtClean="0">
                <a:latin typeface="+mj-lt"/>
              </a:rPr>
              <a:t>Architectures: </a:t>
            </a:r>
            <a:br>
              <a:rPr lang="en-US" sz="3600" b="1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Automation </a:t>
            </a:r>
            <a:r>
              <a:rPr lang="en-US" sz="2800" dirty="0">
                <a:latin typeface="+mj-lt"/>
              </a:rPr>
              <a:t>from Concept to Prototyping</a:t>
            </a:r>
            <a:endParaRPr lang="en-US" sz="36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488" y="3343154"/>
            <a:ext cx="7445708" cy="1530418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David Brooks, Yu-Ting Chen, Jason Cong, </a:t>
            </a:r>
            <a:r>
              <a:rPr lang="en-US" sz="2400" dirty="0" err="1" smtClean="0">
                <a:solidFill>
                  <a:schemeClr val="tx1"/>
                </a:solidFill>
              </a:rPr>
              <a:t>Zhenman</a:t>
            </a:r>
            <a:r>
              <a:rPr lang="en-US" sz="2400" dirty="0" smtClean="0">
                <a:solidFill>
                  <a:schemeClr val="tx1"/>
                </a:solidFill>
              </a:rPr>
              <a:t> Fang, Brandon </a:t>
            </a:r>
            <a:r>
              <a:rPr lang="en-US" sz="2400" dirty="0" err="1" smtClean="0">
                <a:solidFill>
                  <a:schemeClr val="tx1"/>
                </a:solidFill>
              </a:rPr>
              <a:t>Reagen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Yakun</a:t>
            </a:r>
            <a:r>
              <a:rPr lang="en-US" sz="2400" dirty="0" smtClean="0">
                <a:solidFill>
                  <a:schemeClr val="tx1"/>
                </a:solidFill>
              </a:rPr>
              <a:t> Sophia Shao</a:t>
            </a:r>
          </a:p>
          <a:p>
            <a:pPr algn="r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79" y="4898108"/>
            <a:ext cx="4967597" cy="1337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607" y="5063067"/>
            <a:ext cx="3335303" cy="11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Cores, GPUs, and Accelerators: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Apple A8 </a:t>
            </a:r>
            <a:r>
              <a:rPr lang="en-US" dirty="0" err="1" smtClean="0">
                <a:solidFill>
                  <a:schemeClr val="tx2"/>
                </a:solidFill>
              </a:rPr>
              <a:t>SoC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581343-6DF3-BD45-86AC-75D43BB3C163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5" descr="apple-a8-annotated-colo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r="-2882"/>
          <a:stretch/>
        </p:blipFill>
        <p:spPr>
          <a:xfrm>
            <a:off x="340571" y="1417638"/>
            <a:ext cx="4246817" cy="5067833"/>
          </a:xfrm>
        </p:spPr>
      </p:pic>
      <p:sp>
        <p:nvSpPr>
          <p:cNvPr id="7" name="TextBox 6"/>
          <p:cNvSpPr txBox="1"/>
          <p:nvPr/>
        </p:nvSpPr>
        <p:spPr>
          <a:xfrm>
            <a:off x="997822" y="2228768"/>
            <a:ext cx="135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Out-of-Core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Accelerators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die_b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32" y="1785626"/>
            <a:ext cx="4308977" cy="3231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230" y="1609579"/>
            <a:ext cx="704110" cy="817364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5630" y="2426942"/>
            <a:ext cx="2362278" cy="1711679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57339" y="1887727"/>
            <a:ext cx="2703279" cy="539216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7908" y="2426943"/>
            <a:ext cx="1133124" cy="881741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4905" y="1735326"/>
            <a:ext cx="1106457" cy="152401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80240" y="4138621"/>
            <a:ext cx="287668" cy="183096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76500" y="5061374"/>
            <a:ext cx="1505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Maltiel</a:t>
            </a:r>
            <a:r>
              <a:rPr lang="en-US" sz="1400" dirty="0" smtClean="0"/>
              <a:t> Consulting </a:t>
            </a:r>
          </a:p>
          <a:p>
            <a:r>
              <a:rPr lang="en-US" sz="1400" dirty="0" smtClean="0"/>
              <a:t>estimates</a:t>
            </a:r>
            <a:endParaRPr lang="en-US" sz="1400" dirty="0"/>
          </a:p>
        </p:txBody>
      </p:sp>
      <p:sp>
        <p:nvSpPr>
          <p:cNvPr id="14" name="Left Bracket 13"/>
          <p:cNvSpPr/>
          <p:nvPr/>
        </p:nvSpPr>
        <p:spPr>
          <a:xfrm rot="16200000">
            <a:off x="5937773" y="4222087"/>
            <a:ext cx="150881" cy="152769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/>
          <p:cNvSpPr/>
          <p:nvPr/>
        </p:nvSpPr>
        <p:spPr>
          <a:xfrm rot="16200000">
            <a:off x="7661087" y="4551273"/>
            <a:ext cx="150881" cy="87235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8494" y="5065762"/>
            <a:ext cx="1209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Our estimates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403710" y="6302337"/>
            <a:ext cx="4298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www.anandtech.com</a:t>
            </a:r>
            <a:r>
              <a:rPr lang="en-US" sz="1400" dirty="0"/>
              <a:t>/show/8562/chipworks-</a:t>
            </a:r>
            <a:r>
              <a:rPr lang="en-US" sz="1400" dirty="0" smtClean="0"/>
              <a:t>a8]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139365" y="5325172"/>
            <a:ext cx="1218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[Y. Shao, IEEE Micro 2015]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932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Fixed-function accelerators are only designed for the target applications.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Design Cost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Hand-written RTL implementation is inherently tedious and time-consuming.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Programmability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Today’s accelerators are explicitly managed by programmers.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8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Composable Customization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2489" y="2362200"/>
            <a:ext cx="2743200" cy="24384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008000"/>
              </a:gs>
              <a:gs pos="77000">
                <a:srgbClr val="FF0000"/>
              </a:gs>
            </a:gsLst>
            <a:lin ang="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524000"/>
            <a:ext cx="461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Monolithic Hardware Accelerator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Composable Customization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2350" y="1600200"/>
            <a:ext cx="548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Composed Accelerator with sub-blocks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486400" y="2438400"/>
            <a:ext cx="914400" cy="243840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2438400"/>
            <a:ext cx="914400" cy="2438400"/>
          </a:xfrm>
          <a:prstGeom prst="rect">
            <a:avLst/>
          </a:prstGeom>
          <a:solidFill>
            <a:srgbClr val="008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2438400"/>
            <a:ext cx="914400" cy="2438400"/>
          </a:xfrm>
          <a:prstGeom prst="rect">
            <a:avLst/>
          </a:prstGeom>
          <a:solidFill>
            <a:srgbClr val="0000FF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2895600"/>
            <a:ext cx="457200" cy="0"/>
          </a:xfrm>
          <a:prstGeom prst="straightConnector1">
            <a:avLst/>
          </a:prstGeom>
          <a:ln w="38100" cmpd="sng"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29200" y="3962400"/>
            <a:ext cx="457200" cy="0"/>
          </a:xfrm>
          <a:prstGeom prst="straightConnector1">
            <a:avLst/>
          </a:prstGeom>
          <a:ln w="38100" cmpd="sng"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0" idx="2"/>
          </p:cNvCxnSpPr>
          <p:nvPr/>
        </p:nvCxnSpPr>
        <p:spPr>
          <a:xfrm flipV="1">
            <a:off x="4572000" y="4876800"/>
            <a:ext cx="1371600" cy="304800"/>
          </a:xfrm>
          <a:prstGeom prst="bentConnector2">
            <a:avLst/>
          </a:prstGeom>
          <a:ln w="38100" cmpd="sng"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3657600" y="4343400"/>
            <a:ext cx="914400" cy="838200"/>
          </a:xfrm>
          <a:prstGeom prst="bentConnector3">
            <a:avLst>
              <a:gd name="adj1" fmla="val 70289"/>
            </a:avLst>
          </a:prstGeom>
          <a:ln w="38100" cmpd="sng"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29200" y="2743200"/>
            <a:ext cx="457200" cy="0"/>
          </a:xfrm>
          <a:prstGeom prst="straightConnector1">
            <a:avLst/>
          </a:prstGeom>
          <a:ln w="38100" cmpd="sng"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0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Composable Customization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600200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Composed Accelerator w/ Architectural Support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257800" y="2438400"/>
            <a:ext cx="914400" cy="243840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2438400"/>
            <a:ext cx="914400" cy="2438400"/>
          </a:xfrm>
          <a:prstGeom prst="rect">
            <a:avLst/>
          </a:prstGeom>
          <a:solidFill>
            <a:srgbClr val="008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438400"/>
            <a:ext cx="914400" cy="2438400"/>
          </a:xfrm>
          <a:prstGeom prst="rect">
            <a:avLst/>
          </a:prstGeom>
          <a:solidFill>
            <a:srgbClr val="0000FF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1800" y="5257800"/>
            <a:ext cx="3200400" cy="609600"/>
          </a:xfrm>
          <a:prstGeom prst="rect">
            <a:avLst/>
          </a:prstGeom>
          <a:solidFill>
            <a:srgbClr val="CC99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Interconnect</a:t>
            </a:r>
            <a:r>
              <a:rPr lang="en-US" dirty="0"/>
              <a:t> </a:t>
            </a:r>
            <a:r>
              <a:rPr lang="en-US" dirty="0" smtClean="0"/>
              <a:t>and Memory Fabric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9000" y="4876800"/>
            <a:ext cx="0" cy="381000"/>
          </a:xfrm>
          <a:prstGeom prst="straightConnector1">
            <a:avLst/>
          </a:prstGeom>
          <a:ln w="38100" cmpd="sng"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72000" y="4876800"/>
            <a:ext cx="0" cy="381000"/>
          </a:xfrm>
          <a:prstGeom prst="straightConnector1">
            <a:avLst/>
          </a:prstGeom>
          <a:ln w="38100" cmpd="sng"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5000" y="4876800"/>
            <a:ext cx="0" cy="381000"/>
          </a:xfrm>
          <a:prstGeom prst="straightConnector1">
            <a:avLst/>
          </a:prstGeom>
          <a:ln w="38100" cmpd="sng"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8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Composable Customization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600200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Composed Accelerator w/ Architectural Support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257800" y="2438400"/>
            <a:ext cx="914400" cy="243840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2438400"/>
            <a:ext cx="914400" cy="2438400"/>
          </a:xfrm>
          <a:prstGeom prst="rect">
            <a:avLst/>
          </a:prstGeom>
          <a:solidFill>
            <a:srgbClr val="008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438400"/>
            <a:ext cx="914400" cy="2438400"/>
          </a:xfrm>
          <a:prstGeom prst="rect">
            <a:avLst/>
          </a:prstGeom>
          <a:solidFill>
            <a:srgbClr val="0000FF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1800" y="5257800"/>
            <a:ext cx="3200400" cy="609600"/>
          </a:xfrm>
          <a:prstGeom prst="rect">
            <a:avLst/>
          </a:prstGeom>
          <a:solidFill>
            <a:srgbClr val="CC99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Interconnect</a:t>
            </a:r>
            <a:r>
              <a:rPr lang="en-US" dirty="0"/>
              <a:t> </a:t>
            </a:r>
            <a:r>
              <a:rPr lang="en-US" dirty="0" smtClean="0"/>
              <a:t>and Memory Fabric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9000" y="4876800"/>
            <a:ext cx="0" cy="381000"/>
          </a:xfrm>
          <a:prstGeom prst="straightConnector1">
            <a:avLst/>
          </a:prstGeom>
          <a:ln w="38100" cmpd="sng"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72000" y="4876800"/>
            <a:ext cx="0" cy="381000"/>
          </a:xfrm>
          <a:prstGeom prst="straightConnector1">
            <a:avLst/>
          </a:prstGeom>
          <a:ln w="38100" cmpd="sng"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5000" y="4876800"/>
            <a:ext cx="0" cy="381000"/>
          </a:xfrm>
          <a:prstGeom prst="straightConnector1">
            <a:avLst/>
          </a:prstGeom>
          <a:ln w="38100" cmpd="sng"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58950" y="5257800"/>
            <a:ext cx="2103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“Accelerator Store”</a:t>
            </a:r>
          </a:p>
          <a:p>
            <a:r>
              <a:rPr lang="en-US" dirty="0" smtClean="0"/>
              <a:t>Lyons et al. TACO’12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Composable Customization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600200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Composed Accelerator w/ Architectural Support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81000" cy="1219200"/>
          </a:xfrm>
          <a:prstGeom prst="rect">
            <a:avLst/>
          </a:prstGeom>
          <a:solidFill>
            <a:srgbClr val="0000FF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0800" y="4343400"/>
            <a:ext cx="3886200" cy="609600"/>
          </a:xfrm>
          <a:prstGeom prst="rect">
            <a:avLst/>
          </a:prstGeom>
          <a:solidFill>
            <a:srgbClr val="CC99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Interconnect</a:t>
            </a:r>
            <a:r>
              <a:rPr lang="en-US" dirty="0"/>
              <a:t> </a:t>
            </a:r>
            <a:r>
              <a:rPr lang="en-US" dirty="0" smtClean="0"/>
              <a:t>and Memory Fabric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29000" y="2743200"/>
            <a:ext cx="381000" cy="1219200"/>
          </a:xfrm>
          <a:prstGeom prst="rect">
            <a:avLst/>
          </a:prstGeom>
          <a:solidFill>
            <a:srgbClr val="008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743200"/>
            <a:ext cx="381000" cy="121920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48200" y="2743200"/>
            <a:ext cx="381000" cy="121920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2743200"/>
            <a:ext cx="381000" cy="1219200"/>
          </a:xfrm>
          <a:prstGeom prst="rect">
            <a:avLst/>
          </a:prstGeom>
          <a:solidFill>
            <a:srgbClr val="660066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2743200"/>
            <a:ext cx="381000" cy="1219200"/>
          </a:xfrm>
          <a:prstGeom prst="rect">
            <a:avLst/>
          </a:prstGeom>
          <a:solidFill>
            <a:srgbClr val="D2533C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2590800"/>
            <a:ext cx="1981200" cy="15240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38100" cmpd="sng">
            <a:solidFill>
              <a:srgbClr val="29293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553200" y="3352800"/>
            <a:ext cx="762000" cy="0"/>
          </a:xfrm>
          <a:prstGeom prst="line">
            <a:avLst/>
          </a:prstGeom>
          <a:ln w="76200" cmpd="sng">
            <a:solidFill>
              <a:schemeClr val="tx1"/>
            </a:solidFill>
            <a:prstDash val="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3352800"/>
            <a:ext cx="762000" cy="0"/>
          </a:xfrm>
          <a:prstGeom prst="line">
            <a:avLst/>
          </a:prstGeom>
          <a:ln w="76200" cmpd="sng">
            <a:solidFill>
              <a:schemeClr val="tx1"/>
            </a:solidFill>
            <a:prstDash val="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Composable Customization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600200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Composed Accelerator w/ Architectural Support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81000" cy="1219200"/>
          </a:xfrm>
          <a:prstGeom prst="rect">
            <a:avLst/>
          </a:prstGeom>
          <a:solidFill>
            <a:srgbClr val="0000FF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2743200"/>
            <a:ext cx="381000" cy="1219200"/>
          </a:xfrm>
          <a:prstGeom prst="rect">
            <a:avLst/>
          </a:prstGeom>
          <a:solidFill>
            <a:srgbClr val="008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743200"/>
            <a:ext cx="381000" cy="121920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48200" y="2743200"/>
            <a:ext cx="381000" cy="121920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2743200"/>
            <a:ext cx="381000" cy="1219200"/>
          </a:xfrm>
          <a:prstGeom prst="rect">
            <a:avLst/>
          </a:prstGeom>
          <a:solidFill>
            <a:srgbClr val="660066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2743200"/>
            <a:ext cx="381000" cy="1219200"/>
          </a:xfrm>
          <a:prstGeom prst="rect">
            <a:avLst/>
          </a:prstGeom>
          <a:solidFill>
            <a:srgbClr val="D2533C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6200" y="2590800"/>
            <a:ext cx="1981200" cy="15240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38100" cmpd="sng">
            <a:solidFill>
              <a:srgbClr val="29293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5486400"/>
            <a:ext cx="758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Composable Accelerators Provide Application Flexibility</a:t>
            </a:r>
            <a:endParaRPr lang="en-US" sz="20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2590800" y="4343400"/>
            <a:ext cx="3886200" cy="609600"/>
          </a:xfrm>
          <a:prstGeom prst="rect">
            <a:avLst/>
          </a:prstGeom>
          <a:solidFill>
            <a:srgbClr val="CC99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Interconnect</a:t>
            </a:r>
            <a:r>
              <a:rPr lang="en-US" dirty="0"/>
              <a:t> </a:t>
            </a:r>
            <a:r>
              <a:rPr lang="en-US" dirty="0" smtClean="0"/>
              <a:t>and Memory Fabric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553200" y="3352800"/>
            <a:ext cx="762000" cy="0"/>
          </a:xfrm>
          <a:prstGeom prst="line">
            <a:avLst/>
          </a:prstGeom>
          <a:ln w="76200" cmpd="sng">
            <a:solidFill>
              <a:schemeClr val="tx1"/>
            </a:solidFill>
            <a:prstDash val="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0200" y="3352800"/>
            <a:ext cx="762000" cy="0"/>
          </a:xfrm>
          <a:prstGeom prst="line">
            <a:avLst/>
          </a:prstGeom>
          <a:ln w="76200" cmpd="sng">
            <a:solidFill>
              <a:schemeClr val="tx1"/>
            </a:solidFill>
            <a:prstDash val="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err="1" smtClean="0"/>
              <a:t>Composable</a:t>
            </a:r>
            <a:r>
              <a:rPr lang="en-US" altLang="zh-CN" sz="3200" dirty="0" smtClean="0"/>
              <a:t> Accelerators with Programmable Fabrics </a:t>
            </a:r>
            <a:r>
              <a:rPr lang="en-US" altLang="zh-CN" sz="2000" dirty="0"/>
              <a:t>[ISLPED’2013</a:t>
            </a:r>
            <a:r>
              <a:rPr lang="en-US" altLang="zh-CN" sz="2000" dirty="0" smtClean="0"/>
              <a:t>]</a:t>
            </a:r>
            <a:endParaRPr lang="en-US" altLang="zh-CN" sz="3200" dirty="0"/>
          </a:p>
        </p:txBody>
      </p:sp>
      <p:grpSp>
        <p:nvGrpSpPr>
          <p:cNvPr id="25602" name="Group 10"/>
          <p:cNvGrpSpPr>
            <a:grpSpLocks/>
          </p:cNvGrpSpPr>
          <p:nvPr/>
        </p:nvGrpSpPr>
        <p:grpSpPr bwMode="auto">
          <a:xfrm>
            <a:off x="0" y="1143000"/>
            <a:ext cx="9144000" cy="4081482"/>
            <a:chOff x="-3813175" y="1401762"/>
            <a:chExt cx="17470438" cy="7467257"/>
          </a:xfrm>
        </p:grpSpPr>
        <p:graphicFrame>
          <p:nvGraphicFramePr>
            <p:cNvPr id="25612" name="Object 20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8890934"/>
                </p:ext>
              </p:extLst>
            </p:nvPr>
          </p:nvGraphicFramePr>
          <p:xfrm>
            <a:off x="1904998" y="1600202"/>
            <a:ext cx="5436084" cy="7268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Acrobat Document" r:id="rId3" imgW="3951720" imgH="5518080" progId="AcroExch.Document.7">
                    <p:embed/>
                  </p:oleObj>
                </mc:Choice>
                <mc:Fallback>
                  <p:oleObj name="Acrobat Document" r:id="rId3" imgW="3951720" imgH="551808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4998" y="1600202"/>
                          <a:ext cx="5436084" cy="72688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rapezoid 4"/>
            <p:cNvSpPr/>
            <p:nvPr/>
          </p:nvSpPr>
          <p:spPr>
            <a:xfrm rot="16200000">
              <a:off x="3533226" y="2554001"/>
              <a:ext cx="5492228" cy="3187749"/>
            </a:xfrm>
            <a:prstGeom prst="trapezoid">
              <a:avLst>
                <a:gd name="adj" fmla="val 81279"/>
              </a:avLst>
            </a:prstGeom>
            <a:solidFill>
              <a:srgbClr val="99FF99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73214" y="1401762"/>
              <a:ext cx="5784049" cy="5492228"/>
            </a:xfrm>
            <a:prstGeom prst="rect">
              <a:avLst/>
            </a:prstGeom>
            <a:solidFill>
              <a:srgbClr val="99FF99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2800" b="1">
                <a:solidFill>
                  <a:srgbClr val="FFFFFF"/>
                </a:solidFill>
                <a:latin typeface="Arial Narrow"/>
                <a:ea typeface="MS PGothic" pitchFamily="34" charset="-128"/>
              </a:endParaRPr>
            </a:p>
          </p:txBody>
        </p:sp>
        <p:graphicFrame>
          <p:nvGraphicFramePr>
            <p:cNvPr id="25615" name="Object 2058"/>
            <p:cNvGraphicFramePr>
              <a:graphicFrameLocks noChangeAspect="1"/>
            </p:cNvGraphicFramePr>
            <p:nvPr/>
          </p:nvGraphicFramePr>
          <p:xfrm>
            <a:off x="8159750" y="1606550"/>
            <a:ext cx="5356225" cy="507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Acrobat Document" r:id="rId5" imgW="5692680" imgH="5378400" progId="AcroExch.Document.7">
                    <p:embed/>
                  </p:oleObj>
                </mc:Choice>
                <mc:Fallback>
                  <p:oleObj name="Acrobat Document" r:id="rId5" imgW="5692680" imgH="537840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9750" y="1606550"/>
                          <a:ext cx="5356225" cy="5070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rapezoid 2060"/>
            <p:cNvSpPr/>
            <p:nvPr/>
          </p:nvSpPr>
          <p:spPr>
            <a:xfrm rot="5400000">
              <a:off x="-1658019" y="3168356"/>
              <a:ext cx="6375166" cy="2841978"/>
            </a:xfrm>
            <a:prstGeom prst="trapezoid">
              <a:avLst>
                <a:gd name="adj" fmla="val 131361"/>
              </a:avLst>
            </a:prstGeom>
            <a:solidFill>
              <a:srgbClr val="3399FF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9" name="Rectangle 2061"/>
            <p:cNvSpPr/>
            <p:nvPr/>
          </p:nvSpPr>
          <p:spPr>
            <a:xfrm>
              <a:off x="-3813175" y="1401762"/>
              <a:ext cx="3927816" cy="6375166"/>
            </a:xfrm>
            <a:prstGeom prst="rect">
              <a:avLst/>
            </a:prstGeom>
            <a:solidFill>
              <a:srgbClr val="3399FF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2800" b="1">
                <a:solidFill>
                  <a:srgbClr val="FFFFFF"/>
                </a:solidFill>
                <a:latin typeface="Arial Narrow"/>
                <a:ea typeface="MS PGothic" pitchFamily="34" charset="-128"/>
              </a:endParaRPr>
            </a:p>
          </p:txBody>
        </p:sp>
        <p:graphicFrame>
          <p:nvGraphicFramePr>
            <p:cNvPr id="25618" name="Object 20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551767"/>
                </p:ext>
              </p:extLst>
            </p:nvPr>
          </p:nvGraphicFramePr>
          <p:xfrm>
            <a:off x="-3709988" y="1541464"/>
            <a:ext cx="3708431" cy="5900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Acrobat Document" r:id="rId7" imgW="3405240" imgH="5657760" progId="AcroExch.Document.7">
                    <p:embed/>
                  </p:oleObj>
                </mc:Choice>
                <mc:Fallback>
                  <p:oleObj name="Acrobat Document" r:id="rId7" imgW="3405240" imgH="565776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709988" y="1541464"/>
                          <a:ext cx="3708431" cy="59001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929063" y="1143000"/>
            <a:ext cx="5214936" cy="3200400"/>
            <a:chOff x="3929498" y="1600199"/>
            <a:chExt cx="5214501" cy="3200401"/>
          </a:xfrm>
        </p:grpSpPr>
        <p:grpSp>
          <p:nvGrpSpPr>
            <p:cNvPr id="25608" name="Group 21"/>
            <p:cNvGrpSpPr>
              <a:grpSpLocks/>
            </p:cNvGrpSpPr>
            <p:nvPr/>
          </p:nvGrpSpPr>
          <p:grpSpPr bwMode="auto">
            <a:xfrm>
              <a:off x="3929498" y="2603208"/>
              <a:ext cx="642502" cy="995363"/>
              <a:chOff x="3929498" y="2603208"/>
              <a:chExt cx="642502" cy="995363"/>
            </a:xfrm>
          </p:grpSpPr>
          <p:pic>
            <p:nvPicPr>
              <p:cNvPr id="25610" name="Picture 2" descr="C:\Users\reinman\Pictures\camel.png"/>
              <p:cNvPicPr>
                <a:picLocks noChangeAspect="1" noChangeArrowheads="1"/>
              </p:cNvPicPr>
              <p:nvPr/>
            </p:nvPicPr>
            <p:blipFill>
              <a:blip r:embed="rId9"/>
              <a:srcRect l="65677" t="22185" r="16960" b="53444"/>
              <a:stretch>
                <a:fillRect/>
              </a:stretch>
            </p:blipFill>
            <p:spPr bwMode="auto">
              <a:xfrm>
                <a:off x="3929498" y="2603208"/>
                <a:ext cx="485775" cy="995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11" name="Rectangle 2"/>
              <p:cNvSpPr>
                <a:spLocks noChangeArrowheads="1"/>
              </p:cNvSpPr>
              <p:nvPr/>
            </p:nvSpPr>
            <p:spPr bwMode="auto">
              <a:xfrm>
                <a:off x="4402533" y="2603499"/>
                <a:ext cx="169848" cy="995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zh-CN" altLang="zh-CN">
                  <a:solidFill>
                    <a:srgbClr val="000000"/>
                  </a:solidFill>
                  <a:ea typeface="宋体" pitchFamily="2" charset="-122"/>
                  <a:cs typeface="宋体" charset="-122"/>
                </a:endParaRPr>
              </a:p>
            </p:txBody>
          </p:sp>
        </p:grpSp>
        <p:sp>
          <p:nvSpPr>
            <p:cNvPr id="25609" name="Rectangle 22"/>
            <p:cNvSpPr>
              <a:spLocks noChangeArrowheads="1"/>
            </p:cNvSpPr>
            <p:nvPr/>
          </p:nvSpPr>
          <p:spPr bwMode="auto">
            <a:xfrm>
              <a:off x="5788294" y="1600199"/>
              <a:ext cx="3355705" cy="32004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zh-CN" altLang="zh-CN">
                <a:solidFill>
                  <a:srgbClr val="000000"/>
                </a:solidFill>
                <a:ea typeface="宋体" pitchFamily="2" charset="-122"/>
                <a:cs typeface="宋体" charset="-122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5834052" y="2752780"/>
            <a:ext cx="3016713" cy="84579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660066"/>
                </a:solidFill>
                <a:latin typeface="Arial Narrow"/>
              </a:rPr>
              <a:t>Dynamic Resource Allocation of ABBs</a:t>
            </a:r>
          </a:p>
        </p:txBody>
      </p:sp>
      <p:sp>
        <p:nvSpPr>
          <p:cNvPr id="17" name="Rectangle 180"/>
          <p:cNvSpPr>
            <a:spLocks noChangeArrowheads="1"/>
          </p:cNvSpPr>
          <p:nvPr/>
        </p:nvSpPr>
        <p:spPr bwMode="auto">
          <a:xfrm>
            <a:off x="241300" y="5105400"/>
            <a:ext cx="8682038" cy="18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4488" indent="-344488" eaLnBrk="0" hangingPunct="0">
              <a:lnSpc>
                <a:spcPct val="105000"/>
              </a:lnSpc>
              <a:spcBef>
                <a:spcPct val="30000"/>
              </a:spcBef>
              <a:buClr>
                <a:srgbClr val="660066"/>
              </a:buClr>
              <a:buSzPct val="100000"/>
              <a:buFont typeface="Arial Narrow" pitchFamily="34" charset="0"/>
              <a:buChar char="♦"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SimSun" pitchFamily="2" charset="-122"/>
                <a:cs typeface="宋体" charset="-122"/>
              </a:rPr>
              <a:t>Enhancement [ISLPED 2013]:  with 20% of the chip area dedicated to programmable fabric, we can achieve more:</a:t>
            </a:r>
          </a:p>
          <a:p>
            <a:pPr marL="574675" lvl="1" indent="-234950" eaLnBrk="0" hangingPunct="0">
              <a:spcBef>
                <a:spcPct val="30000"/>
              </a:spcBef>
              <a:buClr>
                <a:srgbClr val="1F366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Flexibility: </a:t>
            </a:r>
            <a:r>
              <a:rPr lang="en-US" sz="2000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An </a:t>
            </a:r>
            <a:r>
              <a:rPr lang="en-US" sz="2000" dirty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average </a:t>
            </a:r>
            <a:r>
              <a:rPr lang="en-US" sz="2000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8.2x (up </a:t>
            </a:r>
            <a:r>
              <a:rPr lang="en-US" sz="2000" dirty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to </a:t>
            </a:r>
            <a:r>
              <a:rPr lang="en-US" sz="2000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146x) </a:t>
            </a:r>
            <a:r>
              <a:rPr lang="en-US" sz="2000" dirty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speedup in other domains, such as commercial, vision and </a:t>
            </a:r>
            <a:r>
              <a:rPr lang="en-US" sz="2000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navigation</a:t>
            </a:r>
          </a:p>
          <a:p>
            <a:pPr marL="574675" lvl="1" indent="-234950" eaLnBrk="0" hangingPunct="0">
              <a:spcBef>
                <a:spcPts val="0"/>
              </a:spcBef>
              <a:buClr>
                <a:srgbClr val="1F366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Longevity: </a:t>
            </a:r>
            <a:r>
              <a:rPr lang="en-US" sz="2000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  <a:cs typeface="宋体" charset="-122"/>
              </a:rPr>
              <a:t>22x speedup on a new application within the medical imaging domain</a:t>
            </a:r>
            <a:endParaRPr lang="en-US" sz="2000" dirty="0">
              <a:solidFill>
                <a:srgbClr val="1F366F"/>
              </a:solidFill>
              <a:latin typeface="Arial Narrow" pitchFamily="34" charset="0"/>
              <a:ea typeface="SimSun" pitchFamily="2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8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9400"/>
            <a:ext cx="8229600" cy="673100"/>
          </a:xfrm>
        </p:spPr>
        <p:txBody>
          <a:bodyPr>
            <a:noAutofit/>
          </a:bodyPr>
          <a:lstStyle/>
          <a:p>
            <a:r>
              <a:rPr lang="en-US" altLang="zh-CN" dirty="0" err="1" smtClean="0"/>
              <a:t>Composable</a:t>
            </a:r>
            <a:r>
              <a:rPr lang="en-US" altLang="zh-CN" dirty="0" smtClean="0"/>
              <a:t> Accelerators from Accelerator Building Blocks (ABBs)</a:t>
            </a:r>
            <a:endParaRPr lang="en-US" altLang="zh-CN" sz="4000" dirty="0" smtClean="0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zh-CN" altLang="zh-CN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zh-CN" altLang="zh-CN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4968857" y="1271014"/>
            <a:ext cx="486442" cy="486442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M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5451670" y="127101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5938111" y="127101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6424553" y="1271014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6910995" y="1271014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 bwMode="auto">
          <a:xfrm>
            <a:off x="7393806" y="127101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 bwMode="auto">
          <a:xfrm>
            <a:off x="7880248" y="127101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 bwMode="auto">
          <a:xfrm>
            <a:off x="8364269" y="1271014"/>
            <a:ext cx="486442" cy="486442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M</a:t>
            </a:r>
          </a:p>
        </p:txBody>
      </p:sp>
      <p:sp>
        <p:nvSpPr>
          <p:cNvPr id="33" name="Rectangle 32"/>
          <p:cNvSpPr>
            <a:spLocks noChangeAspect="1"/>
          </p:cNvSpPr>
          <p:nvPr/>
        </p:nvSpPr>
        <p:spPr bwMode="auto">
          <a:xfrm>
            <a:off x="4968857" y="175745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34" name="Rectangle 33"/>
          <p:cNvSpPr>
            <a:spLocks noChangeAspect="1"/>
          </p:cNvSpPr>
          <p:nvPr/>
        </p:nvSpPr>
        <p:spPr bwMode="auto">
          <a:xfrm>
            <a:off x="5451669" y="175745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35" name="Rectangle 34"/>
          <p:cNvSpPr>
            <a:spLocks noChangeAspect="1"/>
          </p:cNvSpPr>
          <p:nvPr/>
        </p:nvSpPr>
        <p:spPr bwMode="auto">
          <a:xfrm>
            <a:off x="5938111" y="175745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36" name="Rectangle 35"/>
          <p:cNvSpPr>
            <a:spLocks noChangeAspect="1"/>
          </p:cNvSpPr>
          <p:nvPr/>
        </p:nvSpPr>
        <p:spPr bwMode="auto">
          <a:xfrm>
            <a:off x="6424552" y="1757454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6910994" y="1757454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38" name="Rectangle 37"/>
          <p:cNvSpPr>
            <a:spLocks noChangeAspect="1"/>
          </p:cNvSpPr>
          <p:nvPr/>
        </p:nvSpPr>
        <p:spPr bwMode="auto">
          <a:xfrm>
            <a:off x="7393805" y="175745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39" name="Rectangle 38"/>
          <p:cNvSpPr>
            <a:spLocks noChangeAspect="1"/>
          </p:cNvSpPr>
          <p:nvPr/>
        </p:nvSpPr>
        <p:spPr bwMode="auto">
          <a:xfrm>
            <a:off x="7880247" y="175745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 bwMode="auto">
          <a:xfrm>
            <a:off x="8364268" y="1757454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4968857" y="2243896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42" name="Rectangle 41"/>
          <p:cNvSpPr>
            <a:spLocks noChangeAspect="1"/>
          </p:cNvSpPr>
          <p:nvPr/>
        </p:nvSpPr>
        <p:spPr bwMode="auto">
          <a:xfrm>
            <a:off x="5451670" y="2243896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5938112" y="2243896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6424554" y="2243896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6910996" y="2243896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7393807" y="2243896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7880248" y="2243896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8364270" y="2243896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4968857" y="2730336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5451670" y="2730336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5938111" y="2730336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6424553" y="2730336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53" name="Rectangle 52"/>
          <p:cNvSpPr>
            <a:spLocks noChangeAspect="1"/>
          </p:cNvSpPr>
          <p:nvPr/>
        </p:nvSpPr>
        <p:spPr bwMode="auto">
          <a:xfrm>
            <a:off x="6910995" y="2730336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7393806" y="2730336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55" name="Rectangle 54"/>
          <p:cNvSpPr>
            <a:spLocks noChangeAspect="1"/>
          </p:cNvSpPr>
          <p:nvPr/>
        </p:nvSpPr>
        <p:spPr bwMode="auto">
          <a:xfrm>
            <a:off x="7880248" y="2730336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56" name="Rectangle 55"/>
          <p:cNvSpPr>
            <a:spLocks noChangeAspect="1"/>
          </p:cNvSpPr>
          <p:nvPr/>
        </p:nvSpPr>
        <p:spPr bwMode="auto">
          <a:xfrm>
            <a:off x="8364269" y="2730336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57" name="Rectangle 56"/>
          <p:cNvSpPr>
            <a:spLocks noChangeAspect="1"/>
          </p:cNvSpPr>
          <p:nvPr/>
        </p:nvSpPr>
        <p:spPr bwMode="auto">
          <a:xfrm>
            <a:off x="4968857" y="3216778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58" name="Rectangle 57"/>
          <p:cNvSpPr>
            <a:spLocks noChangeAspect="1"/>
          </p:cNvSpPr>
          <p:nvPr/>
        </p:nvSpPr>
        <p:spPr bwMode="auto">
          <a:xfrm>
            <a:off x="5451064" y="3216778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59" name="Rectangle 58"/>
          <p:cNvSpPr>
            <a:spLocks noChangeAspect="1"/>
          </p:cNvSpPr>
          <p:nvPr/>
        </p:nvSpPr>
        <p:spPr bwMode="auto">
          <a:xfrm>
            <a:off x="5936900" y="3216778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60" name="Rectangle 59"/>
          <p:cNvSpPr>
            <a:spLocks noChangeAspect="1"/>
          </p:cNvSpPr>
          <p:nvPr/>
        </p:nvSpPr>
        <p:spPr bwMode="auto">
          <a:xfrm>
            <a:off x="6423947" y="3216778"/>
            <a:ext cx="486442" cy="48644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GAM</a:t>
            </a:r>
          </a:p>
        </p:txBody>
      </p:sp>
      <p:sp>
        <p:nvSpPr>
          <p:cNvPr id="61" name="Rectangle 60"/>
          <p:cNvSpPr>
            <a:spLocks noChangeAspect="1"/>
          </p:cNvSpPr>
          <p:nvPr/>
        </p:nvSpPr>
        <p:spPr bwMode="auto">
          <a:xfrm>
            <a:off x="6910389" y="3216778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62" name="Rectangle 61"/>
          <p:cNvSpPr>
            <a:spLocks noChangeAspect="1"/>
          </p:cNvSpPr>
          <p:nvPr/>
        </p:nvSpPr>
        <p:spPr bwMode="auto">
          <a:xfrm>
            <a:off x="7393200" y="3216778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63" name="Rectangle 62"/>
          <p:cNvSpPr>
            <a:spLocks noChangeAspect="1"/>
          </p:cNvSpPr>
          <p:nvPr/>
        </p:nvSpPr>
        <p:spPr bwMode="auto">
          <a:xfrm>
            <a:off x="7877826" y="3216778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64" name="Rectangle 63"/>
          <p:cNvSpPr>
            <a:spLocks noChangeAspect="1"/>
          </p:cNvSpPr>
          <p:nvPr/>
        </p:nvSpPr>
        <p:spPr bwMode="auto">
          <a:xfrm>
            <a:off x="8366083" y="3216778"/>
            <a:ext cx="486442" cy="486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65" name="Rectangle 64"/>
          <p:cNvSpPr>
            <a:spLocks noChangeAspect="1"/>
          </p:cNvSpPr>
          <p:nvPr/>
        </p:nvSpPr>
        <p:spPr bwMode="auto">
          <a:xfrm>
            <a:off x="4968857" y="3703220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66" name="Rectangle 65"/>
          <p:cNvSpPr>
            <a:spLocks noChangeAspect="1"/>
          </p:cNvSpPr>
          <p:nvPr/>
        </p:nvSpPr>
        <p:spPr bwMode="auto">
          <a:xfrm>
            <a:off x="5451670" y="3703220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67" name="Rectangle 66"/>
          <p:cNvSpPr>
            <a:spLocks noChangeAspect="1"/>
          </p:cNvSpPr>
          <p:nvPr/>
        </p:nvSpPr>
        <p:spPr bwMode="auto">
          <a:xfrm>
            <a:off x="5937507" y="3703220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68" name="Rectangle 67"/>
          <p:cNvSpPr>
            <a:spLocks noChangeAspect="1"/>
          </p:cNvSpPr>
          <p:nvPr/>
        </p:nvSpPr>
        <p:spPr bwMode="auto">
          <a:xfrm>
            <a:off x="6424554" y="3703220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69" name="Rectangle 68"/>
          <p:cNvSpPr>
            <a:spLocks noChangeAspect="1"/>
          </p:cNvSpPr>
          <p:nvPr/>
        </p:nvSpPr>
        <p:spPr bwMode="auto">
          <a:xfrm>
            <a:off x="6910996" y="3703220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70" name="Rectangle 69"/>
          <p:cNvSpPr>
            <a:spLocks noChangeAspect="1"/>
          </p:cNvSpPr>
          <p:nvPr/>
        </p:nvSpPr>
        <p:spPr bwMode="auto">
          <a:xfrm>
            <a:off x="7391387" y="3703220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71" name="Rectangle 70"/>
          <p:cNvSpPr>
            <a:spLocks noChangeAspect="1"/>
          </p:cNvSpPr>
          <p:nvPr/>
        </p:nvSpPr>
        <p:spPr bwMode="auto">
          <a:xfrm>
            <a:off x="7878433" y="3703220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72" name="Rectangle 71"/>
          <p:cNvSpPr>
            <a:spLocks noChangeAspect="1"/>
          </p:cNvSpPr>
          <p:nvPr/>
        </p:nvSpPr>
        <p:spPr bwMode="auto">
          <a:xfrm>
            <a:off x="8364270" y="3703220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73" name="Rectangle 72"/>
          <p:cNvSpPr>
            <a:spLocks noChangeAspect="1"/>
          </p:cNvSpPr>
          <p:nvPr/>
        </p:nvSpPr>
        <p:spPr bwMode="auto">
          <a:xfrm>
            <a:off x="4968857" y="4189661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74" name="Rectangle 73"/>
          <p:cNvSpPr>
            <a:spLocks noChangeAspect="1"/>
          </p:cNvSpPr>
          <p:nvPr/>
        </p:nvSpPr>
        <p:spPr bwMode="auto">
          <a:xfrm>
            <a:off x="5451064" y="4189661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75" name="Rectangle 74"/>
          <p:cNvSpPr>
            <a:spLocks noChangeAspect="1"/>
          </p:cNvSpPr>
          <p:nvPr/>
        </p:nvSpPr>
        <p:spPr bwMode="auto">
          <a:xfrm>
            <a:off x="5936900" y="4189661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76" name="Rectangle 75"/>
          <p:cNvSpPr>
            <a:spLocks noChangeAspect="1"/>
          </p:cNvSpPr>
          <p:nvPr/>
        </p:nvSpPr>
        <p:spPr bwMode="auto">
          <a:xfrm>
            <a:off x="6423947" y="4189661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77" name="Rectangle 76"/>
          <p:cNvSpPr>
            <a:spLocks noChangeAspect="1"/>
          </p:cNvSpPr>
          <p:nvPr/>
        </p:nvSpPr>
        <p:spPr bwMode="auto">
          <a:xfrm>
            <a:off x="6910389" y="4189661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78" name="Rectangle 77"/>
          <p:cNvSpPr>
            <a:spLocks noChangeAspect="1"/>
          </p:cNvSpPr>
          <p:nvPr/>
        </p:nvSpPr>
        <p:spPr bwMode="auto">
          <a:xfrm>
            <a:off x="7393200" y="4189661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79" name="Rectangle 78"/>
          <p:cNvSpPr>
            <a:spLocks noChangeAspect="1"/>
          </p:cNvSpPr>
          <p:nvPr/>
        </p:nvSpPr>
        <p:spPr bwMode="auto">
          <a:xfrm>
            <a:off x="7877826" y="4189661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80" name="Rectangle 79"/>
          <p:cNvSpPr>
            <a:spLocks noChangeAspect="1"/>
          </p:cNvSpPr>
          <p:nvPr/>
        </p:nvSpPr>
        <p:spPr bwMode="auto">
          <a:xfrm>
            <a:off x="8366083" y="4189661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81" name="Rectangle 80"/>
          <p:cNvSpPr>
            <a:spLocks noChangeAspect="1"/>
          </p:cNvSpPr>
          <p:nvPr/>
        </p:nvSpPr>
        <p:spPr bwMode="auto">
          <a:xfrm>
            <a:off x="4968857" y="4676103"/>
            <a:ext cx="486442" cy="486442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M</a:t>
            </a:r>
          </a:p>
        </p:txBody>
      </p:sp>
      <p:sp>
        <p:nvSpPr>
          <p:cNvPr id="82" name="Rectangle 81"/>
          <p:cNvSpPr>
            <a:spLocks noChangeAspect="1"/>
          </p:cNvSpPr>
          <p:nvPr/>
        </p:nvSpPr>
        <p:spPr bwMode="auto">
          <a:xfrm>
            <a:off x="5451670" y="4676103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5937507" y="4676103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84" name="Rectangle 83"/>
          <p:cNvSpPr>
            <a:spLocks noChangeAspect="1"/>
          </p:cNvSpPr>
          <p:nvPr/>
        </p:nvSpPr>
        <p:spPr bwMode="auto">
          <a:xfrm>
            <a:off x="6424554" y="4676103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85" name="Rectangle 84"/>
          <p:cNvSpPr>
            <a:spLocks noChangeAspect="1"/>
          </p:cNvSpPr>
          <p:nvPr/>
        </p:nvSpPr>
        <p:spPr bwMode="auto">
          <a:xfrm>
            <a:off x="6910996" y="4676103"/>
            <a:ext cx="486442" cy="48644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86" name="Rectangle 85"/>
          <p:cNvSpPr>
            <a:spLocks noChangeAspect="1"/>
          </p:cNvSpPr>
          <p:nvPr/>
        </p:nvSpPr>
        <p:spPr bwMode="auto">
          <a:xfrm>
            <a:off x="7391387" y="4676103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7878433" y="4676103"/>
            <a:ext cx="486442" cy="4864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8364270" y="4676103"/>
            <a:ext cx="486442" cy="486442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</a:rPr>
              <a:t>M</a:t>
            </a:r>
          </a:p>
        </p:txBody>
      </p:sp>
      <p:sp>
        <p:nvSpPr>
          <p:cNvPr id="89" name="Rectangle 88"/>
          <p:cNvSpPr>
            <a:spLocks noChangeAspect="1"/>
          </p:cNvSpPr>
          <p:nvPr/>
        </p:nvSpPr>
        <p:spPr bwMode="auto">
          <a:xfrm>
            <a:off x="5318171" y="162102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0" name="Rectangle 89"/>
          <p:cNvSpPr>
            <a:spLocks noChangeAspect="1"/>
          </p:cNvSpPr>
          <p:nvPr/>
        </p:nvSpPr>
        <p:spPr bwMode="auto">
          <a:xfrm>
            <a:off x="5801681" y="162102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1" name="Rectangle 90"/>
          <p:cNvSpPr>
            <a:spLocks noChangeAspect="1"/>
          </p:cNvSpPr>
          <p:nvPr/>
        </p:nvSpPr>
        <p:spPr bwMode="auto">
          <a:xfrm>
            <a:off x="6286911" y="162102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2" name="Rectangle 91"/>
          <p:cNvSpPr>
            <a:spLocks noChangeAspect="1"/>
          </p:cNvSpPr>
          <p:nvPr/>
        </p:nvSpPr>
        <p:spPr bwMode="auto">
          <a:xfrm>
            <a:off x="6775078" y="162102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 bwMode="auto">
          <a:xfrm>
            <a:off x="7258588" y="162102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4" name="Rectangle 93"/>
          <p:cNvSpPr>
            <a:spLocks noChangeAspect="1"/>
          </p:cNvSpPr>
          <p:nvPr/>
        </p:nvSpPr>
        <p:spPr bwMode="auto">
          <a:xfrm>
            <a:off x="7743818" y="162102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5" name="Rectangle 94"/>
          <p:cNvSpPr>
            <a:spLocks noChangeAspect="1"/>
          </p:cNvSpPr>
          <p:nvPr/>
        </p:nvSpPr>
        <p:spPr bwMode="auto">
          <a:xfrm>
            <a:off x="8230864" y="1621023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6" name="Rectangle 95"/>
          <p:cNvSpPr>
            <a:spLocks noChangeAspect="1"/>
          </p:cNvSpPr>
          <p:nvPr/>
        </p:nvSpPr>
        <p:spPr bwMode="auto">
          <a:xfrm>
            <a:off x="8716094" y="1621023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7" name="Rectangle 96"/>
          <p:cNvSpPr>
            <a:spLocks noChangeAspect="1"/>
          </p:cNvSpPr>
          <p:nvPr/>
        </p:nvSpPr>
        <p:spPr bwMode="auto">
          <a:xfrm>
            <a:off x="5318171" y="210746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8" name="Rectangle 97"/>
          <p:cNvSpPr>
            <a:spLocks noChangeAspect="1"/>
          </p:cNvSpPr>
          <p:nvPr/>
        </p:nvSpPr>
        <p:spPr bwMode="auto">
          <a:xfrm>
            <a:off x="5801681" y="210746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9" name="Rectangle 98"/>
          <p:cNvSpPr>
            <a:spLocks noChangeAspect="1"/>
          </p:cNvSpPr>
          <p:nvPr/>
        </p:nvSpPr>
        <p:spPr bwMode="auto">
          <a:xfrm>
            <a:off x="6286911" y="210746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0" name="Rectangle 99"/>
          <p:cNvSpPr>
            <a:spLocks noChangeAspect="1"/>
          </p:cNvSpPr>
          <p:nvPr/>
        </p:nvSpPr>
        <p:spPr bwMode="auto">
          <a:xfrm>
            <a:off x="6775078" y="210746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1" name="Rectangle 100"/>
          <p:cNvSpPr>
            <a:spLocks noChangeAspect="1"/>
          </p:cNvSpPr>
          <p:nvPr/>
        </p:nvSpPr>
        <p:spPr bwMode="auto">
          <a:xfrm>
            <a:off x="7258588" y="210746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2" name="Rectangle 101"/>
          <p:cNvSpPr>
            <a:spLocks noChangeAspect="1"/>
          </p:cNvSpPr>
          <p:nvPr/>
        </p:nvSpPr>
        <p:spPr bwMode="auto">
          <a:xfrm>
            <a:off x="7743818" y="210746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3" name="Rectangle 102"/>
          <p:cNvSpPr>
            <a:spLocks noChangeAspect="1"/>
          </p:cNvSpPr>
          <p:nvPr/>
        </p:nvSpPr>
        <p:spPr bwMode="auto">
          <a:xfrm>
            <a:off x="8230864" y="210746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4" name="Rectangle 103"/>
          <p:cNvSpPr>
            <a:spLocks noChangeAspect="1"/>
          </p:cNvSpPr>
          <p:nvPr/>
        </p:nvSpPr>
        <p:spPr bwMode="auto">
          <a:xfrm>
            <a:off x="8716094" y="2107463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5" name="Rectangle 104"/>
          <p:cNvSpPr>
            <a:spLocks noChangeAspect="1"/>
          </p:cNvSpPr>
          <p:nvPr/>
        </p:nvSpPr>
        <p:spPr bwMode="auto">
          <a:xfrm>
            <a:off x="5316358" y="259390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6" name="Rectangle 105"/>
          <p:cNvSpPr>
            <a:spLocks noChangeAspect="1"/>
          </p:cNvSpPr>
          <p:nvPr/>
        </p:nvSpPr>
        <p:spPr bwMode="auto">
          <a:xfrm>
            <a:off x="5799868" y="259390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7" name="Rectangle 106"/>
          <p:cNvSpPr>
            <a:spLocks noChangeAspect="1"/>
          </p:cNvSpPr>
          <p:nvPr/>
        </p:nvSpPr>
        <p:spPr bwMode="auto">
          <a:xfrm>
            <a:off x="6285098" y="259390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9" name="Rectangle 108"/>
          <p:cNvSpPr>
            <a:spLocks noChangeAspect="1"/>
          </p:cNvSpPr>
          <p:nvPr/>
        </p:nvSpPr>
        <p:spPr bwMode="auto">
          <a:xfrm>
            <a:off x="7256774" y="259390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7742004" y="259390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1" name="Rectangle 110"/>
          <p:cNvSpPr>
            <a:spLocks noChangeAspect="1"/>
          </p:cNvSpPr>
          <p:nvPr/>
        </p:nvSpPr>
        <p:spPr bwMode="auto">
          <a:xfrm>
            <a:off x="8229051" y="259390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2" name="Rectangle 111"/>
          <p:cNvSpPr>
            <a:spLocks noChangeAspect="1"/>
          </p:cNvSpPr>
          <p:nvPr/>
        </p:nvSpPr>
        <p:spPr bwMode="auto">
          <a:xfrm>
            <a:off x="8714281" y="2593903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3" name="Rectangle 112"/>
          <p:cNvSpPr>
            <a:spLocks noChangeAspect="1"/>
          </p:cNvSpPr>
          <p:nvPr/>
        </p:nvSpPr>
        <p:spPr bwMode="auto">
          <a:xfrm>
            <a:off x="5316356" y="4053230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4" name="Rectangle 113"/>
          <p:cNvSpPr>
            <a:spLocks noChangeAspect="1"/>
          </p:cNvSpPr>
          <p:nvPr/>
        </p:nvSpPr>
        <p:spPr bwMode="auto">
          <a:xfrm>
            <a:off x="5799866" y="4053231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 bwMode="auto">
          <a:xfrm>
            <a:off x="6285096" y="4053230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 bwMode="auto">
          <a:xfrm>
            <a:off x="6773263" y="4053230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7" name="Rectangle 116"/>
          <p:cNvSpPr>
            <a:spLocks noChangeAspect="1"/>
          </p:cNvSpPr>
          <p:nvPr/>
        </p:nvSpPr>
        <p:spPr bwMode="auto">
          <a:xfrm>
            <a:off x="7256773" y="4053231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8" name="Rectangle 117"/>
          <p:cNvSpPr>
            <a:spLocks noChangeAspect="1"/>
          </p:cNvSpPr>
          <p:nvPr/>
        </p:nvSpPr>
        <p:spPr bwMode="auto">
          <a:xfrm>
            <a:off x="7742003" y="4053230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 bwMode="auto">
          <a:xfrm>
            <a:off x="8229050" y="4053229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 bwMode="auto">
          <a:xfrm>
            <a:off x="8714279" y="4053228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1" name="Rectangle 120"/>
          <p:cNvSpPr>
            <a:spLocks noChangeAspect="1"/>
          </p:cNvSpPr>
          <p:nvPr/>
        </p:nvSpPr>
        <p:spPr bwMode="auto">
          <a:xfrm>
            <a:off x="5316356" y="453967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2" name="Rectangle 121"/>
          <p:cNvSpPr>
            <a:spLocks noChangeAspect="1"/>
          </p:cNvSpPr>
          <p:nvPr/>
        </p:nvSpPr>
        <p:spPr bwMode="auto">
          <a:xfrm>
            <a:off x="5799866" y="453967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 bwMode="auto">
          <a:xfrm>
            <a:off x="6285096" y="453967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 bwMode="auto">
          <a:xfrm>
            <a:off x="6773263" y="453967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5" name="Rectangle 124"/>
          <p:cNvSpPr>
            <a:spLocks noChangeAspect="1"/>
          </p:cNvSpPr>
          <p:nvPr/>
        </p:nvSpPr>
        <p:spPr bwMode="auto">
          <a:xfrm>
            <a:off x="7256773" y="453967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6" name="Rectangle 125"/>
          <p:cNvSpPr>
            <a:spLocks noChangeAspect="1"/>
          </p:cNvSpPr>
          <p:nvPr/>
        </p:nvSpPr>
        <p:spPr bwMode="auto">
          <a:xfrm>
            <a:off x="7742003" y="453967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 bwMode="auto">
          <a:xfrm>
            <a:off x="8229050" y="4539671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 bwMode="auto">
          <a:xfrm>
            <a:off x="8714279" y="4539670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 bwMode="auto">
          <a:xfrm>
            <a:off x="5318171" y="5026113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0" name="Rectangle 129"/>
          <p:cNvSpPr>
            <a:spLocks noChangeAspect="1"/>
          </p:cNvSpPr>
          <p:nvPr/>
        </p:nvSpPr>
        <p:spPr bwMode="auto">
          <a:xfrm>
            <a:off x="5801681" y="502611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1" name="Rectangle 130"/>
          <p:cNvSpPr>
            <a:spLocks noChangeAspect="1"/>
          </p:cNvSpPr>
          <p:nvPr/>
        </p:nvSpPr>
        <p:spPr bwMode="auto">
          <a:xfrm>
            <a:off x="6286911" y="5026113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2" name="Rectangle 131"/>
          <p:cNvSpPr>
            <a:spLocks noChangeAspect="1"/>
          </p:cNvSpPr>
          <p:nvPr/>
        </p:nvSpPr>
        <p:spPr bwMode="auto">
          <a:xfrm>
            <a:off x="6775078" y="5026113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3" name="Rectangle 132"/>
          <p:cNvSpPr>
            <a:spLocks noChangeAspect="1"/>
          </p:cNvSpPr>
          <p:nvPr/>
        </p:nvSpPr>
        <p:spPr bwMode="auto">
          <a:xfrm>
            <a:off x="7258588" y="5026114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 bwMode="auto">
          <a:xfrm>
            <a:off x="7743818" y="5026113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5" name="Rectangle 134"/>
          <p:cNvSpPr>
            <a:spLocks noChangeAspect="1"/>
          </p:cNvSpPr>
          <p:nvPr/>
        </p:nvSpPr>
        <p:spPr bwMode="auto">
          <a:xfrm>
            <a:off x="8230864" y="5026113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6" name="Rectangle 135"/>
          <p:cNvSpPr>
            <a:spLocks noChangeAspect="1"/>
          </p:cNvSpPr>
          <p:nvPr/>
        </p:nvSpPr>
        <p:spPr bwMode="auto">
          <a:xfrm>
            <a:off x="8716094" y="502611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7" name="Rectangle 136"/>
          <p:cNvSpPr>
            <a:spLocks noChangeAspect="1"/>
          </p:cNvSpPr>
          <p:nvPr/>
        </p:nvSpPr>
        <p:spPr bwMode="auto">
          <a:xfrm>
            <a:off x="5382848" y="314856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8" name="Rectangle 137"/>
          <p:cNvSpPr>
            <a:spLocks noChangeAspect="1"/>
          </p:cNvSpPr>
          <p:nvPr/>
        </p:nvSpPr>
        <p:spPr bwMode="auto">
          <a:xfrm>
            <a:off x="6356338" y="314856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40" name="Rectangle 139"/>
          <p:cNvSpPr>
            <a:spLocks noChangeAspect="1"/>
          </p:cNvSpPr>
          <p:nvPr/>
        </p:nvSpPr>
        <p:spPr bwMode="auto">
          <a:xfrm>
            <a:off x="8296052" y="314856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5814853" y="5253977"/>
            <a:ext cx="319087" cy="31908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 Narrow"/>
              </a:rPr>
              <a:t>$2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4968857" y="5253977"/>
            <a:ext cx="319087" cy="319087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</a:rPr>
              <a:t>C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6834523" y="5253977"/>
            <a:ext cx="319087" cy="319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</a:rPr>
              <a:t>A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 bwMode="auto">
          <a:xfrm>
            <a:off x="4969464" y="5640152"/>
            <a:ext cx="319087" cy="319087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1811" y="5661195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Router</a:t>
            </a:r>
            <a:endParaRPr lang="en-US" sz="1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7945" y="527502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Core</a:t>
            </a:r>
            <a:endParaRPr lang="en-US" sz="1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0300" y="5275021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L2 Banks</a:t>
            </a:r>
            <a:endParaRPr lang="en-US" sz="12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54217" y="5275021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Accelerator + DMA + SPM</a:t>
            </a:r>
            <a:endParaRPr lang="en-US" sz="12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7945" y="5661195"/>
            <a:ext cx="119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Memory controller</a:t>
            </a:r>
            <a:endParaRPr lang="en-US" sz="1200" dirty="0">
              <a:latin typeface="+mj-lt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6535413" y="5731478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grpSp>
        <p:nvGrpSpPr>
          <p:cNvPr id="7210" name="Group 7209"/>
          <p:cNvGrpSpPr/>
          <p:nvPr/>
        </p:nvGrpSpPr>
        <p:grpSpPr>
          <a:xfrm>
            <a:off x="6908223" y="2732719"/>
            <a:ext cx="231831" cy="102774"/>
            <a:chOff x="6218975" y="112870"/>
            <a:chExt cx="231831" cy="102774"/>
          </a:xfrm>
        </p:grpSpPr>
        <p:sp>
          <p:nvSpPr>
            <p:cNvPr id="431" name="Rectangle 430"/>
            <p:cNvSpPr/>
            <p:nvPr/>
          </p:nvSpPr>
          <p:spPr bwMode="auto">
            <a:xfrm>
              <a:off x="6218975" y="112870"/>
              <a:ext cx="231831" cy="102774"/>
            </a:xfrm>
            <a:prstGeom prst="rect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32" name="Picture 4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36" t="35890" b="47902"/>
            <a:stretch/>
          </p:blipFill>
          <p:spPr>
            <a:xfrm>
              <a:off x="6236052" y="126907"/>
              <a:ext cx="197677" cy="79212"/>
            </a:xfrm>
            <a:prstGeom prst="rect">
              <a:avLst/>
            </a:prstGeom>
          </p:spPr>
        </p:pic>
      </p:grpSp>
      <p:grpSp>
        <p:nvGrpSpPr>
          <p:cNvPr id="530" name="Group 529"/>
          <p:cNvGrpSpPr/>
          <p:nvPr/>
        </p:nvGrpSpPr>
        <p:grpSpPr>
          <a:xfrm>
            <a:off x="6951905" y="2869711"/>
            <a:ext cx="388512" cy="318168"/>
            <a:chOff x="5508212" y="164767"/>
            <a:chExt cx="858590" cy="703134"/>
          </a:xfrm>
        </p:grpSpPr>
        <p:sp>
          <p:nvSpPr>
            <p:cNvPr id="531" name="Oval 530"/>
            <p:cNvSpPr>
              <a:spLocks noChangeAspect="1"/>
            </p:cNvSpPr>
            <p:nvPr/>
          </p:nvSpPr>
          <p:spPr bwMode="auto">
            <a:xfrm>
              <a:off x="5662595" y="206840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32" name="Straight Arrow Connector 12"/>
            <p:cNvCxnSpPr>
              <a:cxnSpLocks noChangeShapeType="1"/>
            </p:cNvCxnSpPr>
            <p:nvPr/>
          </p:nvCxnSpPr>
          <p:spPr bwMode="auto">
            <a:xfrm rot="16200000" flipH="1">
              <a:off x="5656741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5713858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4" name="Oval 533"/>
            <p:cNvSpPr>
              <a:spLocks noChangeAspect="1"/>
            </p:cNvSpPr>
            <p:nvPr/>
          </p:nvSpPr>
          <p:spPr bwMode="auto">
            <a:xfrm>
              <a:off x="5879551" y="685776"/>
              <a:ext cx="120490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535" name="Oval 534"/>
            <p:cNvSpPr>
              <a:spLocks noChangeAspect="1"/>
            </p:cNvSpPr>
            <p:nvPr/>
          </p:nvSpPr>
          <p:spPr bwMode="auto">
            <a:xfrm>
              <a:off x="5508212" y="206840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36" name="Straight Arrow Connector 12"/>
            <p:cNvCxnSpPr>
              <a:cxnSpLocks noChangeShapeType="1"/>
            </p:cNvCxnSpPr>
            <p:nvPr/>
          </p:nvCxnSpPr>
          <p:spPr bwMode="auto">
            <a:xfrm rot="16200000" flipH="1">
              <a:off x="5502358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7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5559475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8" name="Oval 537"/>
            <p:cNvSpPr>
              <a:spLocks noChangeAspect="1"/>
            </p:cNvSpPr>
            <p:nvPr/>
          </p:nvSpPr>
          <p:spPr bwMode="auto">
            <a:xfrm>
              <a:off x="5817020" y="206840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39" name="Straight Arrow Connector 12"/>
            <p:cNvCxnSpPr>
              <a:cxnSpLocks noChangeShapeType="1"/>
            </p:cNvCxnSpPr>
            <p:nvPr/>
          </p:nvCxnSpPr>
          <p:spPr bwMode="auto">
            <a:xfrm rot="16200000" flipH="1">
              <a:off x="5811166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5868283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1" name="Oval 540"/>
            <p:cNvSpPr>
              <a:spLocks noChangeAspect="1"/>
            </p:cNvSpPr>
            <p:nvPr/>
          </p:nvSpPr>
          <p:spPr bwMode="auto">
            <a:xfrm>
              <a:off x="5970108" y="206840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42" name="Straight Arrow Connector 12"/>
            <p:cNvCxnSpPr>
              <a:cxnSpLocks noChangeShapeType="1"/>
            </p:cNvCxnSpPr>
            <p:nvPr/>
          </p:nvCxnSpPr>
          <p:spPr bwMode="auto">
            <a:xfrm rot="16200000" flipH="1">
              <a:off x="5964254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6021371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4" name="Oval 543"/>
            <p:cNvSpPr>
              <a:spLocks noChangeAspect="1"/>
            </p:cNvSpPr>
            <p:nvPr/>
          </p:nvSpPr>
          <p:spPr bwMode="auto">
            <a:xfrm>
              <a:off x="6122733" y="206840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45" name="Straight Arrow Connector 12"/>
            <p:cNvCxnSpPr>
              <a:cxnSpLocks noChangeShapeType="1"/>
            </p:cNvCxnSpPr>
            <p:nvPr/>
          </p:nvCxnSpPr>
          <p:spPr bwMode="auto">
            <a:xfrm rot="16200000" flipH="1">
              <a:off x="6116879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6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6173996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7" name="Oval 546"/>
            <p:cNvSpPr>
              <a:spLocks noChangeAspect="1"/>
            </p:cNvSpPr>
            <p:nvPr/>
          </p:nvSpPr>
          <p:spPr bwMode="auto">
            <a:xfrm>
              <a:off x="6274299" y="206840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48" name="Straight Arrow Connector 12"/>
            <p:cNvCxnSpPr>
              <a:cxnSpLocks noChangeShapeType="1"/>
            </p:cNvCxnSpPr>
            <p:nvPr/>
          </p:nvCxnSpPr>
          <p:spPr bwMode="auto">
            <a:xfrm rot="16200000" flipH="1">
              <a:off x="6268445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9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6325562" y="183031"/>
              <a:ext cx="47094" cy="1056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0" name="Oval 549"/>
            <p:cNvSpPr>
              <a:spLocks noChangeAspect="1"/>
            </p:cNvSpPr>
            <p:nvPr/>
          </p:nvSpPr>
          <p:spPr bwMode="auto">
            <a:xfrm>
              <a:off x="5508212" y="320014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51" name="Straight Arrow Connector 12"/>
            <p:cNvCxnSpPr>
              <a:cxnSpLocks noChangeShapeType="1"/>
              <a:stCxn id="535" idx="4"/>
            </p:cNvCxnSpPr>
            <p:nvPr/>
          </p:nvCxnSpPr>
          <p:spPr bwMode="auto">
            <a:xfrm flipH="1">
              <a:off x="5530208" y="273254"/>
              <a:ext cx="24255" cy="51780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2" name="Straight Arrow Connector 13"/>
            <p:cNvCxnSpPr>
              <a:cxnSpLocks noChangeShapeType="1"/>
              <a:stCxn id="535" idx="4"/>
            </p:cNvCxnSpPr>
            <p:nvPr/>
          </p:nvCxnSpPr>
          <p:spPr bwMode="auto">
            <a:xfrm>
              <a:off x="5554463" y="273254"/>
              <a:ext cx="22296" cy="51780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" name="Oval 552"/>
            <p:cNvSpPr>
              <a:spLocks noChangeAspect="1"/>
            </p:cNvSpPr>
            <p:nvPr/>
          </p:nvSpPr>
          <p:spPr bwMode="auto">
            <a:xfrm>
              <a:off x="5662595" y="320014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54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5684591" y="272360"/>
              <a:ext cx="24255" cy="52674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5" name="Straight Arrow Connector 13"/>
            <p:cNvCxnSpPr>
              <a:cxnSpLocks noChangeShapeType="1"/>
            </p:cNvCxnSpPr>
            <p:nvPr/>
          </p:nvCxnSpPr>
          <p:spPr bwMode="auto">
            <a:xfrm>
              <a:off x="5708846" y="272360"/>
              <a:ext cx="22296" cy="52674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6" name="Oval 555"/>
            <p:cNvSpPr>
              <a:spLocks noChangeAspect="1"/>
            </p:cNvSpPr>
            <p:nvPr/>
          </p:nvSpPr>
          <p:spPr bwMode="auto">
            <a:xfrm>
              <a:off x="5817020" y="320014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57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5839017" y="272360"/>
              <a:ext cx="24255" cy="52674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8" name="Straight Arrow Connector 13"/>
            <p:cNvCxnSpPr>
              <a:cxnSpLocks noChangeShapeType="1"/>
            </p:cNvCxnSpPr>
            <p:nvPr/>
          </p:nvCxnSpPr>
          <p:spPr bwMode="auto">
            <a:xfrm>
              <a:off x="5863272" y="272360"/>
              <a:ext cx="22296" cy="52674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9" name="Oval 558"/>
            <p:cNvSpPr>
              <a:spLocks noChangeAspect="1"/>
            </p:cNvSpPr>
            <p:nvPr/>
          </p:nvSpPr>
          <p:spPr bwMode="auto">
            <a:xfrm>
              <a:off x="5970108" y="320013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60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5992104" y="272360"/>
              <a:ext cx="24255" cy="52673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1" name="Straight Arrow Connector 13"/>
            <p:cNvCxnSpPr>
              <a:cxnSpLocks noChangeShapeType="1"/>
            </p:cNvCxnSpPr>
            <p:nvPr/>
          </p:nvCxnSpPr>
          <p:spPr bwMode="auto">
            <a:xfrm>
              <a:off x="6016360" y="272360"/>
              <a:ext cx="22296" cy="52673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2" name="Oval 561"/>
            <p:cNvSpPr>
              <a:spLocks noChangeAspect="1"/>
            </p:cNvSpPr>
            <p:nvPr/>
          </p:nvSpPr>
          <p:spPr bwMode="auto">
            <a:xfrm>
              <a:off x="6122733" y="320013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63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6144729" y="272360"/>
              <a:ext cx="24255" cy="52673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4" name="Straight Arrow Connector 13"/>
            <p:cNvCxnSpPr>
              <a:cxnSpLocks noChangeShapeType="1"/>
            </p:cNvCxnSpPr>
            <p:nvPr/>
          </p:nvCxnSpPr>
          <p:spPr bwMode="auto">
            <a:xfrm>
              <a:off x="6168985" y="272360"/>
              <a:ext cx="22296" cy="52673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5" name="Oval 564"/>
            <p:cNvSpPr>
              <a:spLocks noChangeAspect="1"/>
            </p:cNvSpPr>
            <p:nvPr/>
          </p:nvSpPr>
          <p:spPr bwMode="auto">
            <a:xfrm>
              <a:off x="6274299" y="320013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66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6296295" y="272360"/>
              <a:ext cx="24255" cy="52673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7" name="Straight Arrow Connector 13"/>
            <p:cNvCxnSpPr>
              <a:cxnSpLocks noChangeShapeType="1"/>
            </p:cNvCxnSpPr>
            <p:nvPr/>
          </p:nvCxnSpPr>
          <p:spPr bwMode="auto">
            <a:xfrm>
              <a:off x="6320551" y="272360"/>
              <a:ext cx="22296" cy="52673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8" name="Oval 567"/>
            <p:cNvSpPr>
              <a:spLocks noChangeAspect="1"/>
            </p:cNvSpPr>
            <p:nvPr/>
          </p:nvSpPr>
          <p:spPr bwMode="auto">
            <a:xfrm>
              <a:off x="5585403" y="420711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69" name="Straight Arrow Connector 12"/>
            <p:cNvCxnSpPr>
              <a:cxnSpLocks noChangeShapeType="1"/>
              <a:endCxn id="568" idx="1"/>
            </p:cNvCxnSpPr>
            <p:nvPr/>
          </p:nvCxnSpPr>
          <p:spPr bwMode="auto">
            <a:xfrm>
              <a:off x="5552878" y="386428"/>
              <a:ext cx="46072" cy="44009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0" name="Straight Arrow Connector 13"/>
            <p:cNvCxnSpPr>
              <a:cxnSpLocks noChangeShapeType="1"/>
              <a:endCxn id="568" idx="7"/>
            </p:cNvCxnSpPr>
            <p:nvPr/>
          </p:nvCxnSpPr>
          <p:spPr bwMode="auto">
            <a:xfrm flipH="1">
              <a:off x="5664359" y="386428"/>
              <a:ext cx="44487" cy="44009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1" name="Oval 570"/>
            <p:cNvSpPr>
              <a:spLocks noChangeAspect="1"/>
            </p:cNvSpPr>
            <p:nvPr/>
          </p:nvSpPr>
          <p:spPr bwMode="auto">
            <a:xfrm>
              <a:off x="5893545" y="420711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72" name="Straight Arrow Connector 12"/>
            <p:cNvCxnSpPr>
              <a:cxnSpLocks noChangeShapeType="1"/>
              <a:endCxn id="571" idx="1"/>
            </p:cNvCxnSpPr>
            <p:nvPr/>
          </p:nvCxnSpPr>
          <p:spPr bwMode="auto">
            <a:xfrm>
              <a:off x="5861020" y="386428"/>
              <a:ext cx="46072" cy="44009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" name="Straight Arrow Connector 13"/>
            <p:cNvCxnSpPr>
              <a:cxnSpLocks noChangeShapeType="1"/>
              <a:endCxn id="571" idx="7"/>
            </p:cNvCxnSpPr>
            <p:nvPr/>
          </p:nvCxnSpPr>
          <p:spPr bwMode="auto">
            <a:xfrm flipH="1">
              <a:off x="5972501" y="386428"/>
              <a:ext cx="44487" cy="44009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4" name="Oval 573"/>
            <p:cNvSpPr>
              <a:spLocks noChangeAspect="1"/>
            </p:cNvSpPr>
            <p:nvPr/>
          </p:nvSpPr>
          <p:spPr bwMode="auto">
            <a:xfrm>
              <a:off x="6200961" y="420711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75" name="Straight Arrow Connector 12"/>
            <p:cNvCxnSpPr>
              <a:cxnSpLocks noChangeShapeType="1"/>
              <a:endCxn id="574" idx="1"/>
            </p:cNvCxnSpPr>
            <p:nvPr/>
          </p:nvCxnSpPr>
          <p:spPr bwMode="auto">
            <a:xfrm>
              <a:off x="6168436" y="386428"/>
              <a:ext cx="46072" cy="44009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6" name="Straight Arrow Connector 13"/>
            <p:cNvCxnSpPr>
              <a:cxnSpLocks noChangeShapeType="1"/>
              <a:endCxn id="574" idx="7"/>
            </p:cNvCxnSpPr>
            <p:nvPr/>
          </p:nvCxnSpPr>
          <p:spPr bwMode="auto">
            <a:xfrm flipH="1">
              <a:off x="6279917" y="386428"/>
              <a:ext cx="44487" cy="44009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7" name="Oval 576"/>
            <p:cNvSpPr>
              <a:spLocks noChangeAspect="1"/>
            </p:cNvSpPr>
            <p:nvPr/>
          </p:nvSpPr>
          <p:spPr bwMode="auto">
            <a:xfrm>
              <a:off x="5740600" y="517764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78" name="Straight Arrow Connector 12"/>
            <p:cNvCxnSpPr>
              <a:cxnSpLocks noChangeShapeType="1"/>
              <a:stCxn id="568" idx="5"/>
              <a:endCxn id="577" idx="1"/>
            </p:cNvCxnSpPr>
            <p:nvPr/>
          </p:nvCxnSpPr>
          <p:spPr bwMode="auto">
            <a:xfrm>
              <a:off x="5664359" y="477399"/>
              <a:ext cx="89788" cy="50092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9" name="Straight Arrow Connector 13"/>
            <p:cNvCxnSpPr>
              <a:cxnSpLocks noChangeShapeType="1"/>
              <a:stCxn id="571" idx="3"/>
              <a:endCxn id="577" idx="7"/>
            </p:cNvCxnSpPr>
            <p:nvPr/>
          </p:nvCxnSpPr>
          <p:spPr bwMode="auto">
            <a:xfrm flipH="1">
              <a:off x="5819556" y="477399"/>
              <a:ext cx="87536" cy="50092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0" name="Oval 579"/>
            <p:cNvSpPr>
              <a:spLocks noChangeAspect="1"/>
            </p:cNvSpPr>
            <p:nvPr/>
          </p:nvSpPr>
          <p:spPr bwMode="auto">
            <a:xfrm>
              <a:off x="6047253" y="586533"/>
              <a:ext cx="92503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81" name="Straight Arrow Connector 12"/>
            <p:cNvCxnSpPr>
              <a:cxnSpLocks noChangeShapeType="1"/>
              <a:stCxn id="577" idx="6"/>
              <a:endCxn id="580" idx="2"/>
            </p:cNvCxnSpPr>
            <p:nvPr/>
          </p:nvCxnSpPr>
          <p:spPr bwMode="auto">
            <a:xfrm>
              <a:off x="5833103" y="550972"/>
              <a:ext cx="214150" cy="68769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2" name="Straight Arrow Connector 13"/>
            <p:cNvCxnSpPr>
              <a:cxnSpLocks noChangeShapeType="1"/>
              <a:stCxn id="574" idx="3"/>
              <a:endCxn id="580" idx="7"/>
            </p:cNvCxnSpPr>
            <p:nvPr/>
          </p:nvCxnSpPr>
          <p:spPr bwMode="auto">
            <a:xfrm flipH="1">
              <a:off x="6126209" y="477399"/>
              <a:ext cx="88299" cy="118860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" name="Oval 582"/>
            <p:cNvSpPr>
              <a:spLocks noChangeAspect="1"/>
            </p:cNvSpPr>
            <p:nvPr/>
          </p:nvSpPr>
          <p:spPr bwMode="auto">
            <a:xfrm>
              <a:off x="5879551" y="801487"/>
              <a:ext cx="120490" cy="66414"/>
            </a:xfrm>
            <a:prstGeom prst="ellipse">
              <a:avLst/>
            </a:prstGeom>
            <a:solidFill>
              <a:srgbClr val="99CCFF"/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584" name="Straight Arrow Connector 13"/>
            <p:cNvCxnSpPr>
              <a:cxnSpLocks noChangeShapeType="1"/>
              <a:stCxn id="580" idx="3"/>
            </p:cNvCxnSpPr>
            <p:nvPr/>
          </p:nvCxnSpPr>
          <p:spPr bwMode="auto">
            <a:xfrm flipH="1">
              <a:off x="5986303" y="643221"/>
              <a:ext cx="74497" cy="55976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5" name="Straight Arrow Connector 13"/>
            <p:cNvCxnSpPr>
              <a:cxnSpLocks noChangeShapeType="1"/>
            </p:cNvCxnSpPr>
            <p:nvPr/>
          </p:nvCxnSpPr>
          <p:spPr bwMode="auto">
            <a:xfrm>
              <a:off x="5939796" y="752288"/>
              <a:ext cx="0" cy="47290"/>
            </a:xfrm>
            <a:prstGeom prst="straightConnector1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8" name="Rectangle 107"/>
          <p:cNvSpPr>
            <a:spLocks noChangeAspect="1"/>
          </p:cNvSpPr>
          <p:nvPr/>
        </p:nvSpPr>
        <p:spPr bwMode="auto">
          <a:xfrm>
            <a:off x="6773264" y="2593905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cxnSp>
        <p:nvCxnSpPr>
          <p:cNvPr id="586" name="Straight Connector 585"/>
          <p:cNvCxnSpPr>
            <a:cxnSpLocks noChangeShapeType="1"/>
          </p:cNvCxnSpPr>
          <p:nvPr/>
        </p:nvCxnSpPr>
        <p:spPr bwMode="auto">
          <a:xfrm>
            <a:off x="176765" y="1273610"/>
            <a:ext cx="6736151" cy="1456726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90" name="Straight Connector 589"/>
          <p:cNvCxnSpPr>
            <a:cxnSpLocks noChangeShapeType="1"/>
          </p:cNvCxnSpPr>
          <p:nvPr/>
        </p:nvCxnSpPr>
        <p:spPr bwMode="auto">
          <a:xfrm>
            <a:off x="4871142" y="1271014"/>
            <a:ext cx="2526296" cy="146170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91" name="Straight Connector 590"/>
          <p:cNvCxnSpPr>
            <a:cxnSpLocks noChangeShapeType="1"/>
          </p:cNvCxnSpPr>
          <p:nvPr/>
        </p:nvCxnSpPr>
        <p:spPr bwMode="auto">
          <a:xfrm flipV="1">
            <a:off x="176765" y="3216162"/>
            <a:ext cx="6732675" cy="287797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592" name="Straight Connector 591"/>
          <p:cNvCxnSpPr>
            <a:cxnSpLocks noChangeShapeType="1"/>
          </p:cNvCxnSpPr>
          <p:nvPr/>
        </p:nvCxnSpPr>
        <p:spPr bwMode="auto">
          <a:xfrm flipV="1">
            <a:off x="4871142" y="3227061"/>
            <a:ext cx="2526319" cy="2872384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139" name="Rectangle 138"/>
          <p:cNvSpPr>
            <a:spLocks noChangeAspect="1"/>
          </p:cNvSpPr>
          <p:nvPr/>
        </p:nvSpPr>
        <p:spPr bwMode="auto">
          <a:xfrm>
            <a:off x="7323171" y="3148562"/>
            <a:ext cx="136431" cy="13643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 smtClean="0">
              <a:solidFill>
                <a:srgbClr val="000000"/>
              </a:solidFill>
              <a:latin typeface="Arial Narrow"/>
            </a:endParaRPr>
          </a:p>
        </p:txBody>
      </p:sp>
      <p:grpSp>
        <p:nvGrpSpPr>
          <p:cNvPr id="7223" name="Group 7222"/>
          <p:cNvGrpSpPr/>
          <p:nvPr/>
        </p:nvGrpSpPr>
        <p:grpSpPr>
          <a:xfrm>
            <a:off x="164333" y="1264085"/>
            <a:ext cx="4713854" cy="4835360"/>
            <a:chOff x="164333" y="1273610"/>
            <a:chExt cx="4713854" cy="4835360"/>
          </a:xfrm>
        </p:grpSpPr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164333" y="1273610"/>
              <a:ext cx="4713854" cy="48353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 smtClean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7208" name="Rectangle 7207"/>
            <p:cNvSpPr/>
            <p:nvPr/>
          </p:nvSpPr>
          <p:spPr bwMode="auto">
            <a:xfrm>
              <a:off x="164333" y="1273610"/>
              <a:ext cx="2356927" cy="96323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000000"/>
                </a:solidFill>
                <a:latin typeface="Arial Narrow"/>
              </a:endParaRPr>
            </a:p>
          </p:txBody>
        </p:sp>
        <p:grpSp>
          <p:nvGrpSpPr>
            <p:cNvPr id="7207" name="Group 7206"/>
            <p:cNvGrpSpPr/>
            <p:nvPr/>
          </p:nvGrpSpPr>
          <p:grpSpPr>
            <a:xfrm>
              <a:off x="241817" y="1406151"/>
              <a:ext cx="4534542" cy="4604920"/>
              <a:chOff x="156356" y="1425607"/>
              <a:chExt cx="4534542" cy="4604920"/>
            </a:xfrm>
          </p:grpSpPr>
          <p:grpSp>
            <p:nvGrpSpPr>
              <p:cNvPr id="280" name="Group 279"/>
              <p:cNvGrpSpPr/>
              <p:nvPr/>
            </p:nvGrpSpPr>
            <p:grpSpPr>
              <a:xfrm>
                <a:off x="987698" y="2395939"/>
                <a:ext cx="486442" cy="584775"/>
                <a:chOff x="1169340" y="4801915"/>
                <a:chExt cx="486442" cy="584775"/>
              </a:xfrm>
            </p:grpSpPr>
            <p:sp>
              <p:nvSpPr>
                <p:cNvPr id="281" name="Oval 280"/>
                <p:cNvSpPr>
                  <a:spLocks noChangeAspect="1"/>
                </p:cNvSpPr>
                <p:nvPr/>
              </p:nvSpPr>
              <p:spPr bwMode="auto">
                <a:xfrm>
                  <a:off x="1169340" y="4950157"/>
                  <a:ext cx="486442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1264123" y="4801915"/>
                  <a:ext cx="29687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latin typeface="+mj-lt"/>
                    </a:rPr>
                    <a:t>-</a:t>
                  </a:r>
                  <a:endParaRPr lang="en-US" sz="3200" b="1" dirty="0">
                    <a:latin typeface="+mj-lt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052958" y="2322931"/>
                <a:ext cx="355923" cy="247650"/>
                <a:chOff x="1100673" y="2380580"/>
                <a:chExt cx="355923" cy="247650"/>
              </a:xfrm>
            </p:grpSpPr>
            <p:cxnSp>
              <p:nvCxnSpPr>
                <p:cNvPr id="218" name="Straight Arrow Connector 1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004629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9" name="Straight Arrow Connector 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04990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198" name="Group 7197"/>
              <p:cNvGrpSpPr/>
              <p:nvPr/>
            </p:nvGrpSpPr>
            <p:grpSpPr>
              <a:xfrm>
                <a:off x="2128603" y="5052709"/>
                <a:ext cx="633620" cy="369332"/>
                <a:chOff x="2104620" y="5553582"/>
                <a:chExt cx="633620" cy="369332"/>
              </a:xfrm>
            </p:grpSpPr>
            <p:sp>
              <p:nvSpPr>
                <p:cNvPr id="284" name="Oval 283"/>
                <p:cNvSpPr>
                  <a:spLocks noChangeAspect="1"/>
                </p:cNvSpPr>
                <p:nvPr/>
              </p:nvSpPr>
              <p:spPr bwMode="auto">
                <a:xfrm>
                  <a:off x="2104620" y="5563623"/>
                  <a:ext cx="633620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2150362" y="5553582"/>
                  <a:ext cx="5421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b="1" dirty="0" err="1" smtClean="0">
                      <a:latin typeface="+mj-lt"/>
                    </a:rPr>
                    <a:t>sqrt</a:t>
                  </a:r>
                  <a:endParaRPr lang="en-US" sz="1800" b="1" dirty="0">
                    <a:latin typeface="+mj-lt"/>
                  </a:endParaRPr>
                </a:p>
              </p:txBody>
            </p:sp>
          </p:grpSp>
          <p:sp>
            <p:nvSpPr>
              <p:cNvPr id="296" name="Oval 295"/>
              <p:cNvSpPr>
                <a:spLocks noChangeAspect="1"/>
              </p:cNvSpPr>
              <p:nvPr/>
            </p:nvSpPr>
            <p:spPr bwMode="auto">
              <a:xfrm>
                <a:off x="175850" y="2544181"/>
                <a:ext cx="486442" cy="349250"/>
              </a:xfrm>
              <a:prstGeom prst="ellips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b="1" dirty="0" smtClean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270633" y="2395939"/>
                <a:ext cx="2968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+mj-lt"/>
                  </a:rPr>
                  <a:t>-</a:t>
                </a:r>
                <a:endParaRPr lang="en-US" sz="3200" b="1" dirty="0">
                  <a:latin typeface="+mj-lt"/>
                </a:endParaRPr>
              </a:p>
            </p:txBody>
          </p:sp>
          <p:grpSp>
            <p:nvGrpSpPr>
              <p:cNvPr id="293" name="Group 292"/>
              <p:cNvGrpSpPr/>
              <p:nvPr/>
            </p:nvGrpSpPr>
            <p:grpSpPr>
              <a:xfrm>
                <a:off x="241110" y="2322931"/>
                <a:ext cx="355923" cy="247650"/>
                <a:chOff x="1100673" y="2380580"/>
                <a:chExt cx="355923" cy="247650"/>
              </a:xfrm>
            </p:grpSpPr>
            <p:cxnSp>
              <p:nvCxnSpPr>
                <p:cNvPr id="294" name="Straight Arrow Connector 1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004629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5" name="Straight Arrow Connector 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04990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9" name="Group 298"/>
              <p:cNvGrpSpPr/>
              <p:nvPr/>
            </p:nvGrpSpPr>
            <p:grpSpPr>
              <a:xfrm>
                <a:off x="1799774" y="2395939"/>
                <a:ext cx="486442" cy="584775"/>
                <a:chOff x="1169340" y="4801915"/>
                <a:chExt cx="486442" cy="584775"/>
              </a:xfrm>
            </p:grpSpPr>
            <p:sp>
              <p:nvSpPr>
                <p:cNvPr id="303" name="Oval 302"/>
                <p:cNvSpPr>
                  <a:spLocks noChangeAspect="1"/>
                </p:cNvSpPr>
                <p:nvPr/>
              </p:nvSpPr>
              <p:spPr bwMode="auto">
                <a:xfrm>
                  <a:off x="1169340" y="4950157"/>
                  <a:ext cx="486442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04" name="TextBox 303"/>
                <p:cNvSpPr txBox="1"/>
                <p:nvPr/>
              </p:nvSpPr>
              <p:spPr>
                <a:xfrm>
                  <a:off x="1264123" y="4801915"/>
                  <a:ext cx="29687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latin typeface="+mj-lt"/>
                    </a:rPr>
                    <a:t>-</a:t>
                  </a:r>
                  <a:endParaRPr lang="en-US" sz="3200" b="1" dirty="0">
                    <a:latin typeface="+mj-lt"/>
                  </a:endParaRPr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1865034" y="2322931"/>
                <a:ext cx="355923" cy="247650"/>
                <a:chOff x="1100673" y="2380580"/>
                <a:chExt cx="355923" cy="247650"/>
              </a:xfrm>
            </p:grpSpPr>
            <p:cxnSp>
              <p:nvCxnSpPr>
                <p:cNvPr id="301" name="Straight Arrow Connector 1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004629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2" name="Straight Arrow Connector 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04990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6" name="Group 305"/>
              <p:cNvGrpSpPr/>
              <p:nvPr/>
            </p:nvGrpSpPr>
            <p:grpSpPr>
              <a:xfrm>
                <a:off x="2604813" y="2395939"/>
                <a:ext cx="486442" cy="584775"/>
                <a:chOff x="1169340" y="4801915"/>
                <a:chExt cx="486442" cy="584775"/>
              </a:xfrm>
            </p:grpSpPr>
            <p:sp>
              <p:nvSpPr>
                <p:cNvPr id="310" name="Oval 309"/>
                <p:cNvSpPr>
                  <a:spLocks noChangeAspect="1"/>
                </p:cNvSpPr>
                <p:nvPr/>
              </p:nvSpPr>
              <p:spPr bwMode="auto">
                <a:xfrm>
                  <a:off x="1169340" y="4950157"/>
                  <a:ext cx="486442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11" name="TextBox 310"/>
                <p:cNvSpPr txBox="1"/>
                <p:nvPr/>
              </p:nvSpPr>
              <p:spPr>
                <a:xfrm>
                  <a:off x="1264123" y="4801915"/>
                  <a:ext cx="29687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latin typeface="+mj-lt"/>
                    </a:rPr>
                    <a:t>-</a:t>
                  </a:r>
                  <a:endParaRPr lang="en-US" sz="3200" b="1" dirty="0">
                    <a:latin typeface="+mj-lt"/>
                  </a:endParaRPr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>
                <a:off x="2670073" y="2322931"/>
                <a:ext cx="355923" cy="247650"/>
                <a:chOff x="1100673" y="2380580"/>
                <a:chExt cx="355923" cy="247650"/>
              </a:xfrm>
            </p:grpSpPr>
            <p:cxnSp>
              <p:nvCxnSpPr>
                <p:cNvPr id="308" name="Straight Arrow Connector 1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004629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9" name="Straight Arrow Connector 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04990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3" name="Group 312"/>
              <p:cNvGrpSpPr/>
              <p:nvPr/>
            </p:nvGrpSpPr>
            <p:grpSpPr>
              <a:xfrm>
                <a:off x="3407417" y="2395939"/>
                <a:ext cx="486442" cy="584775"/>
                <a:chOff x="1169340" y="4801915"/>
                <a:chExt cx="486442" cy="584775"/>
              </a:xfrm>
            </p:grpSpPr>
            <p:sp>
              <p:nvSpPr>
                <p:cNvPr id="317" name="Oval 316"/>
                <p:cNvSpPr>
                  <a:spLocks noChangeAspect="1"/>
                </p:cNvSpPr>
                <p:nvPr/>
              </p:nvSpPr>
              <p:spPr bwMode="auto">
                <a:xfrm>
                  <a:off x="1169340" y="4950157"/>
                  <a:ext cx="486442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>
                  <a:off x="1264123" y="4801915"/>
                  <a:ext cx="29687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latin typeface="+mj-lt"/>
                    </a:rPr>
                    <a:t>-</a:t>
                  </a:r>
                  <a:endParaRPr lang="en-US" sz="3200" b="1" dirty="0">
                    <a:latin typeface="+mj-lt"/>
                  </a:endParaRPr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3472677" y="2322931"/>
                <a:ext cx="355923" cy="247650"/>
                <a:chOff x="1100673" y="2380580"/>
                <a:chExt cx="355923" cy="247650"/>
              </a:xfrm>
            </p:grpSpPr>
            <p:cxnSp>
              <p:nvCxnSpPr>
                <p:cNvPr id="315" name="Straight Arrow Connector 1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004629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6" name="Straight Arrow Connector 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04990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20" name="Group 319"/>
              <p:cNvGrpSpPr/>
              <p:nvPr/>
            </p:nvGrpSpPr>
            <p:grpSpPr>
              <a:xfrm>
                <a:off x="4204456" y="2395939"/>
                <a:ext cx="486442" cy="584775"/>
                <a:chOff x="1169340" y="4801915"/>
                <a:chExt cx="486442" cy="584775"/>
              </a:xfrm>
            </p:grpSpPr>
            <p:sp>
              <p:nvSpPr>
                <p:cNvPr id="324" name="Oval 323"/>
                <p:cNvSpPr>
                  <a:spLocks noChangeAspect="1"/>
                </p:cNvSpPr>
                <p:nvPr/>
              </p:nvSpPr>
              <p:spPr bwMode="auto">
                <a:xfrm>
                  <a:off x="1169340" y="4950157"/>
                  <a:ext cx="486442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1264123" y="4801915"/>
                  <a:ext cx="29687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latin typeface="+mj-lt"/>
                    </a:rPr>
                    <a:t>-</a:t>
                  </a:r>
                  <a:endParaRPr lang="en-US" sz="3200" b="1" dirty="0">
                    <a:latin typeface="+mj-lt"/>
                  </a:endParaRPr>
                </a:p>
              </p:txBody>
            </p:sp>
          </p:grpSp>
          <p:grpSp>
            <p:nvGrpSpPr>
              <p:cNvPr id="321" name="Group 320"/>
              <p:cNvGrpSpPr/>
              <p:nvPr/>
            </p:nvGrpSpPr>
            <p:grpSpPr>
              <a:xfrm>
                <a:off x="4269716" y="2322931"/>
                <a:ext cx="355923" cy="247650"/>
                <a:chOff x="1100673" y="2380580"/>
                <a:chExt cx="355923" cy="247650"/>
              </a:xfrm>
            </p:grpSpPr>
            <p:cxnSp>
              <p:nvCxnSpPr>
                <p:cNvPr id="322" name="Straight Arrow Connector 1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004629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3" name="Straight Arrow Connector 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04990" y="2476624"/>
                  <a:ext cx="247650" cy="555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31" name="Oval 330"/>
              <p:cNvSpPr>
                <a:spLocks noChangeAspect="1"/>
              </p:cNvSpPr>
              <p:nvPr/>
            </p:nvSpPr>
            <p:spPr bwMode="auto">
              <a:xfrm>
                <a:off x="175850" y="3139324"/>
                <a:ext cx="486442" cy="349250"/>
              </a:xfrm>
              <a:prstGeom prst="ellips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b="1" dirty="0" smtClean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261015" y="3086326"/>
                <a:ext cx="3161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+mj-lt"/>
                  </a:rPr>
                  <a:t>*</a:t>
                </a:r>
                <a:endParaRPr lang="en-US" sz="3200" b="1" dirty="0">
                  <a:latin typeface="+mj-lt"/>
                </a:endParaRPr>
              </a:p>
            </p:txBody>
          </p:sp>
          <p:cxnSp>
            <p:nvCxnSpPr>
              <p:cNvPr id="329" name="Straight Arrow Connector 12"/>
              <p:cNvCxnSpPr>
                <a:cxnSpLocks noChangeShapeType="1"/>
                <a:stCxn id="296" idx="4"/>
              </p:cNvCxnSpPr>
              <p:nvPr/>
            </p:nvCxnSpPr>
            <p:spPr bwMode="auto">
              <a:xfrm flipH="1">
                <a:off x="291521" y="2893431"/>
                <a:ext cx="127550" cy="27229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0" name="Straight Arrow Connector 13"/>
              <p:cNvCxnSpPr>
                <a:cxnSpLocks noChangeShapeType="1"/>
                <a:stCxn id="296" idx="4"/>
              </p:cNvCxnSpPr>
              <p:nvPr/>
            </p:nvCxnSpPr>
            <p:spPr bwMode="auto">
              <a:xfrm>
                <a:off x="419071" y="2893431"/>
                <a:ext cx="117248" cy="27229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2" name="Oval 341"/>
              <p:cNvSpPr>
                <a:spLocks noChangeAspect="1"/>
              </p:cNvSpPr>
              <p:nvPr/>
            </p:nvSpPr>
            <p:spPr bwMode="auto">
              <a:xfrm>
                <a:off x="987698" y="3139324"/>
                <a:ext cx="486442" cy="349250"/>
              </a:xfrm>
              <a:prstGeom prst="ellips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b="1" dirty="0" smtClean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343" name="TextBox 342"/>
              <p:cNvSpPr txBox="1"/>
              <p:nvPr/>
            </p:nvSpPr>
            <p:spPr>
              <a:xfrm>
                <a:off x="1072863" y="3086326"/>
                <a:ext cx="3161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+mj-lt"/>
                  </a:rPr>
                  <a:t>*</a:t>
                </a:r>
                <a:endParaRPr lang="en-US" sz="3200" b="1" dirty="0">
                  <a:latin typeface="+mj-lt"/>
                </a:endParaRPr>
              </a:p>
            </p:txBody>
          </p:sp>
          <p:cxnSp>
            <p:nvCxnSpPr>
              <p:cNvPr id="344" name="Straight Arrow Connector 12"/>
              <p:cNvCxnSpPr>
                <a:cxnSpLocks noChangeShapeType="1"/>
              </p:cNvCxnSpPr>
              <p:nvPr/>
            </p:nvCxnSpPr>
            <p:spPr bwMode="auto">
              <a:xfrm flipH="1">
                <a:off x="1103369" y="2888730"/>
                <a:ext cx="127550" cy="27699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5" name="Straight Arrow Connector 13"/>
              <p:cNvCxnSpPr>
                <a:cxnSpLocks noChangeShapeType="1"/>
              </p:cNvCxnSpPr>
              <p:nvPr/>
            </p:nvCxnSpPr>
            <p:spPr bwMode="auto">
              <a:xfrm>
                <a:off x="1230919" y="2888730"/>
                <a:ext cx="117248" cy="27699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7" name="Oval 346"/>
              <p:cNvSpPr>
                <a:spLocks noChangeAspect="1"/>
              </p:cNvSpPr>
              <p:nvPr/>
            </p:nvSpPr>
            <p:spPr bwMode="auto">
              <a:xfrm>
                <a:off x="1799774" y="3139324"/>
                <a:ext cx="486442" cy="349250"/>
              </a:xfrm>
              <a:prstGeom prst="ellips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b="1" dirty="0" smtClean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1884939" y="3086326"/>
                <a:ext cx="3161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+mj-lt"/>
                  </a:rPr>
                  <a:t>*</a:t>
                </a:r>
                <a:endParaRPr lang="en-US" sz="3200" b="1" dirty="0">
                  <a:latin typeface="+mj-lt"/>
                </a:endParaRPr>
              </a:p>
            </p:txBody>
          </p:sp>
          <p:cxnSp>
            <p:nvCxnSpPr>
              <p:cNvPr id="349" name="Straight Arrow Connector 12"/>
              <p:cNvCxnSpPr>
                <a:cxnSpLocks noChangeShapeType="1"/>
              </p:cNvCxnSpPr>
              <p:nvPr/>
            </p:nvCxnSpPr>
            <p:spPr bwMode="auto">
              <a:xfrm flipH="1">
                <a:off x="1915445" y="2888730"/>
                <a:ext cx="127550" cy="27699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" name="Straight Arrow Connector 13"/>
              <p:cNvCxnSpPr>
                <a:cxnSpLocks noChangeShapeType="1"/>
              </p:cNvCxnSpPr>
              <p:nvPr/>
            </p:nvCxnSpPr>
            <p:spPr bwMode="auto">
              <a:xfrm>
                <a:off x="2042995" y="2888730"/>
                <a:ext cx="117248" cy="27699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51" name="Group 350"/>
              <p:cNvGrpSpPr/>
              <p:nvPr/>
            </p:nvGrpSpPr>
            <p:grpSpPr>
              <a:xfrm>
                <a:off x="2604813" y="2888730"/>
                <a:ext cx="486442" cy="782371"/>
                <a:chOff x="175850" y="2893431"/>
                <a:chExt cx="486442" cy="782371"/>
              </a:xfrm>
            </p:grpSpPr>
            <p:sp>
              <p:nvSpPr>
                <p:cNvPr id="352" name="Oval 351"/>
                <p:cNvSpPr>
                  <a:spLocks noChangeAspect="1"/>
                </p:cNvSpPr>
                <p:nvPr/>
              </p:nvSpPr>
              <p:spPr bwMode="auto">
                <a:xfrm>
                  <a:off x="175850" y="3144025"/>
                  <a:ext cx="486442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53" name="TextBox 352"/>
                <p:cNvSpPr txBox="1"/>
                <p:nvPr/>
              </p:nvSpPr>
              <p:spPr>
                <a:xfrm>
                  <a:off x="261015" y="3091027"/>
                  <a:ext cx="3161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latin typeface="+mj-lt"/>
                    </a:rPr>
                    <a:t>*</a:t>
                  </a:r>
                  <a:endParaRPr lang="en-US" sz="3200" b="1" dirty="0">
                    <a:latin typeface="+mj-lt"/>
                  </a:endParaRPr>
                </a:p>
              </p:txBody>
            </p:sp>
            <p:cxnSp>
              <p:nvCxnSpPr>
                <p:cNvPr id="354" name="Straight Arrow Connector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1521" y="2893431"/>
                  <a:ext cx="127550" cy="27699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5" name="Straight Arrow Connector 13"/>
                <p:cNvCxnSpPr>
                  <a:cxnSpLocks noChangeShapeType="1"/>
                </p:cNvCxnSpPr>
                <p:nvPr/>
              </p:nvCxnSpPr>
              <p:spPr bwMode="auto">
                <a:xfrm>
                  <a:off x="419071" y="2893431"/>
                  <a:ext cx="117248" cy="27699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6" name="Group 355"/>
              <p:cNvGrpSpPr/>
              <p:nvPr/>
            </p:nvGrpSpPr>
            <p:grpSpPr>
              <a:xfrm>
                <a:off x="3407417" y="2888730"/>
                <a:ext cx="486442" cy="782371"/>
                <a:chOff x="175850" y="2893431"/>
                <a:chExt cx="486442" cy="782371"/>
              </a:xfrm>
            </p:grpSpPr>
            <p:sp>
              <p:nvSpPr>
                <p:cNvPr id="357" name="Oval 356"/>
                <p:cNvSpPr>
                  <a:spLocks noChangeAspect="1"/>
                </p:cNvSpPr>
                <p:nvPr/>
              </p:nvSpPr>
              <p:spPr bwMode="auto">
                <a:xfrm>
                  <a:off x="175850" y="3144025"/>
                  <a:ext cx="486442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>
                  <a:off x="261015" y="3091027"/>
                  <a:ext cx="3161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latin typeface="+mj-lt"/>
                    </a:rPr>
                    <a:t>*</a:t>
                  </a:r>
                  <a:endParaRPr lang="en-US" sz="3200" b="1" dirty="0">
                    <a:latin typeface="+mj-lt"/>
                  </a:endParaRPr>
                </a:p>
              </p:txBody>
            </p:sp>
            <p:cxnSp>
              <p:nvCxnSpPr>
                <p:cNvPr id="359" name="Straight Arrow Connector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1521" y="2893431"/>
                  <a:ext cx="127550" cy="27699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0" name="Straight Arrow Connector 13"/>
                <p:cNvCxnSpPr>
                  <a:cxnSpLocks noChangeShapeType="1"/>
                </p:cNvCxnSpPr>
                <p:nvPr/>
              </p:nvCxnSpPr>
              <p:spPr bwMode="auto">
                <a:xfrm>
                  <a:off x="419071" y="2893431"/>
                  <a:ext cx="117248" cy="27699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61" name="Group 360"/>
              <p:cNvGrpSpPr/>
              <p:nvPr/>
            </p:nvGrpSpPr>
            <p:grpSpPr>
              <a:xfrm>
                <a:off x="4204456" y="2888730"/>
                <a:ext cx="486442" cy="782371"/>
                <a:chOff x="175850" y="2893431"/>
                <a:chExt cx="486442" cy="782371"/>
              </a:xfrm>
            </p:grpSpPr>
            <p:sp>
              <p:nvSpPr>
                <p:cNvPr id="362" name="Oval 361"/>
                <p:cNvSpPr>
                  <a:spLocks noChangeAspect="1"/>
                </p:cNvSpPr>
                <p:nvPr/>
              </p:nvSpPr>
              <p:spPr bwMode="auto">
                <a:xfrm>
                  <a:off x="175850" y="3144025"/>
                  <a:ext cx="486442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63" name="TextBox 362"/>
                <p:cNvSpPr txBox="1"/>
                <p:nvPr/>
              </p:nvSpPr>
              <p:spPr>
                <a:xfrm>
                  <a:off x="261015" y="3091027"/>
                  <a:ext cx="3161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latin typeface="+mj-lt"/>
                    </a:rPr>
                    <a:t>*</a:t>
                  </a:r>
                  <a:endParaRPr lang="en-US" sz="3200" b="1" dirty="0">
                    <a:latin typeface="+mj-lt"/>
                  </a:endParaRPr>
                </a:p>
              </p:txBody>
            </p:sp>
            <p:cxnSp>
              <p:nvCxnSpPr>
                <p:cNvPr id="364" name="Straight Arrow Connector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1521" y="2893431"/>
                  <a:ext cx="127550" cy="27699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5" name="Straight Arrow Connector 13"/>
                <p:cNvCxnSpPr>
                  <a:cxnSpLocks noChangeShapeType="1"/>
                </p:cNvCxnSpPr>
                <p:nvPr/>
              </p:nvCxnSpPr>
              <p:spPr bwMode="auto">
                <a:xfrm>
                  <a:off x="419071" y="2893431"/>
                  <a:ext cx="117248" cy="27699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190" name="Group 7189"/>
              <p:cNvGrpSpPr/>
              <p:nvPr/>
            </p:nvGrpSpPr>
            <p:grpSpPr>
              <a:xfrm>
                <a:off x="410735" y="3488574"/>
                <a:ext cx="820185" cy="585740"/>
                <a:chOff x="410735" y="3488574"/>
                <a:chExt cx="820185" cy="585740"/>
              </a:xfrm>
            </p:grpSpPr>
            <p:sp>
              <p:nvSpPr>
                <p:cNvPr id="370" name="Oval 369"/>
                <p:cNvSpPr>
                  <a:spLocks noChangeAspect="1"/>
                </p:cNvSpPr>
                <p:nvPr/>
              </p:nvSpPr>
              <p:spPr bwMode="auto">
                <a:xfrm>
                  <a:off x="581774" y="3668856"/>
                  <a:ext cx="486442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71" name="TextBox 370"/>
                <p:cNvSpPr txBox="1"/>
                <p:nvPr/>
              </p:nvSpPr>
              <p:spPr>
                <a:xfrm>
                  <a:off x="658924" y="3612649"/>
                  <a:ext cx="3321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+mj-lt"/>
                    </a:rPr>
                    <a:t>+</a:t>
                  </a:r>
                  <a:endParaRPr lang="en-US" sz="2400" b="1" dirty="0">
                    <a:latin typeface="+mj-lt"/>
                  </a:endParaRPr>
                </a:p>
              </p:txBody>
            </p:sp>
            <p:cxnSp>
              <p:nvCxnSpPr>
                <p:cNvPr id="373" name="Straight Arrow Connector 12"/>
                <p:cNvCxnSpPr>
                  <a:cxnSpLocks noChangeShapeType="1"/>
                  <a:endCxn id="370" idx="1"/>
                </p:cNvCxnSpPr>
                <p:nvPr/>
              </p:nvCxnSpPr>
              <p:spPr bwMode="auto">
                <a:xfrm>
                  <a:off x="410735" y="3488574"/>
                  <a:ext cx="242277" cy="23142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Arrow Connector 13"/>
                <p:cNvCxnSpPr>
                  <a:cxnSpLocks noChangeShapeType="1"/>
                  <a:endCxn id="370" idx="7"/>
                </p:cNvCxnSpPr>
                <p:nvPr/>
              </p:nvCxnSpPr>
              <p:spPr bwMode="auto">
                <a:xfrm flipH="1">
                  <a:off x="996978" y="3488574"/>
                  <a:ext cx="233942" cy="23142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88" name="Oval 387"/>
              <p:cNvSpPr>
                <a:spLocks noChangeAspect="1"/>
              </p:cNvSpPr>
              <p:nvPr/>
            </p:nvSpPr>
            <p:spPr bwMode="auto">
              <a:xfrm>
                <a:off x="2202192" y="3668856"/>
                <a:ext cx="486442" cy="349250"/>
              </a:xfrm>
              <a:prstGeom prst="ellips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b="1" dirty="0" smtClean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389" name="TextBox 388"/>
              <p:cNvSpPr txBox="1"/>
              <p:nvPr/>
            </p:nvSpPr>
            <p:spPr>
              <a:xfrm>
                <a:off x="2279342" y="3612649"/>
                <a:ext cx="332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+mj-lt"/>
                  </a:rPr>
                  <a:t>+</a:t>
                </a:r>
                <a:endParaRPr lang="en-US" sz="2400" b="1" dirty="0">
                  <a:latin typeface="+mj-lt"/>
                </a:endParaRPr>
              </a:p>
            </p:txBody>
          </p:sp>
          <p:cxnSp>
            <p:nvCxnSpPr>
              <p:cNvPr id="390" name="Straight Arrow Connector 12"/>
              <p:cNvCxnSpPr>
                <a:cxnSpLocks noChangeShapeType="1"/>
                <a:endCxn id="388" idx="1"/>
              </p:cNvCxnSpPr>
              <p:nvPr/>
            </p:nvCxnSpPr>
            <p:spPr bwMode="auto">
              <a:xfrm>
                <a:off x="2031153" y="3488574"/>
                <a:ext cx="242277" cy="2314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1" name="Straight Arrow Connector 13"/>
              <p:cNvCxnSpPr>
                <a:cxnSpLocks noChangeShapeType="1"/>
                <a:endCxn id="388" idx="7"/>
              </p:cNvCxnSpPr>
              <p:nvPr/>
            </p:nvCxnSpPr>
            <p:spPr bwMode="auto">
              <a:xfrm flipH="1">
                <a:off x="2617396" y="3488574"/>
                <a:ext cx="233942" cy="2314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3" name="Oval 392"/>
              <p:cNvSpPr>
                <a:spLocks noChangeAspect="1"/>
              </p:cNvSpPr>
              <p:nvPr/>
            </p:nvSpPr>
            <p:spPr bwMode="auto">
              <a:xfrm>
                <a:off x="3818795" y="3668856"/>
                <a:ext cx="486442" cy="349250"/>
              </a:xfrm>
              <a:prstGeom prst="ellips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b="1" dirty="0" smtClean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3895945" y="3612649"/>
                <a:ext cx="332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+mj-lt"/>
                  </a:rPr>
                  <a:t>+</a:t>
                </a:r>
                <a:endParaRPr lang="en-US" sz="2400" b="1" dirty="0">
                  <a:latin typeface="+mj-lt"/>
                </a:endParaRPr>
              </a:p>
            </p:txBody>
          </p:sp>
          <p:cxnSp>
            <p:nvCxnSpPr>
              <p:cNvPr id="395" name="Straight Arrow Connector 12"/>
              <p:cNvCxnSpPr>
                <a:cxnSpLocks noChangeShapeType="1"/>
                <a:endCxn id="393" idx="1"/>
              </p:cNvCxnSpPr>
              <p:nvPr/>
            </p:nvCxnSpPr>
            <p:spPr bwMode="auto">
              <a:xfrm>
                <a:off x="3647756" y="3488574"/>
                <a:ext cx="242277" cy="2314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6" name="Straight Arrow Connector 13"/>
              <p:cNvCxnSpPr>
                <a:cxnSpLocks noChangeShapeType="1"/>
                <a:endCxn id="393" idx="7"/>
              </p:cNvCxnSpPr>
              <p:nvPr/>
            </p:nvCxnSpPr>
            <p:spPr bwMode="auto">
              <a:xfrm flipH="1">
                <a:off x="4233999" y="3488574"/>
                <a:ext cx="233942" cy="2314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8" name="Oval 397"/>
              <p:cNvSpPr>
                <a:spLocks noChangeAspect="1"/>
              </p:cNvSpPr>
              <p:nvPr/>
            </p:nvSpPr>
            <p:spPr bwMode="auto">
              <a:xfrm>
                <a:off x="1397904" y="4179231"/>
                <a:ext cx="486442" cy="349250"/>
              </a:xfrm>
              <a:prstGeom prst="ellips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b="1" dirty="0" smtClean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399" name="TextBox 398"/>
              <p:cNvSpPr txBox="1"/>
              <p:nvPr/>
            </p:nvSpPr>
            <p:spPr>
              <a:xfrm>
                <a:off x="1475054" y="4123024"/>
                <a:ext cx="332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+mj-lt"/>
                  </a:rPr>
                  <a:t>+</a:t>
                </a:r>
                <a:endParaRPr lang="en-US" sz="2400" b="1" dirty="0">
                  <a:latin typeface="+mj-lt"/>
                </a:endParaRPr>
              </a:p>
            </p:txBody>
          </p:sp>
          <p:cxnSp>
            <p:nvCxnSpPr>
              <p:cNvPr id="400" name="Straight Arrow Connector 12"/>
              <p:cNvCxnSpPr>
                <a:cxnSpLocks noChangeShapeType="1"/>
                <a:stCxn id="370" idx="5"/>
                <a:endCxn id="398" idx="1"/>
              </p:cNvCxnSpPr>
              <p:nvPr/>
            </p:nvCxnSpPr>
            <p:spPr bwMode="auto">
              <a:xfrm>
                <a:off x="996978" y="3966960"/>
                <a:ext cx="472164" cy="26341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1" name="Straight Arrow Connector 13"/>
              <p:cNvCxnSpPr>
                <a:cxnSpLocks noChangeShapeType="1"/>
                <a:stCxn id="388" idx="3"/>
                <a:endCxn id="398" idx="7"/>
              </p:cNvCxnSpPr>
              <p:nvPr/>
            </p:nvCxnSpPr>
            <p:spPr bwMode="auto">
              <a:xfrm flipH="1">
                <a:off x="1813108" y="3966960"/>
                <a:ext cx="460322" cy="26341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3" name="Oval 402"/>
              <p:cNvSpPr>
                <a:spLocks noChangeAspect="1"/>
              </p:cNvSpPr>
              <p:nvPr/>
            </p:nvSpPr>
            <p:spPr bwMode="auto">
              <a:xfrm>
                <a:off x="3010494" y="4540863"/>
                <a:ext cx="486442" cy="349250"/>
              </a:xfrm>
              <a:prstGeom prst="ellips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b="1" dirty="0" smtClean="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404" name="TextBox 403"/>
              <p:cNvSpPr txBox="1"/>
              <p:nvPr/>
            </p:nvSpPr>
            <p:spPr>
              <a:xfrm>
                <a:off x="3087644" y="4484656"/>
                <a:ext cx="332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+mj-lt"/>
                  </a:rPr>
                  <a:t>+</a:t>
                </a:r>
                <a:endParaRPr lang="en-US" sz="2400" b="1" dirty="0">
                  <a:latin typeface="+mj-lt"/>
                </a:endParaRPr>
              </a:p>
            </p:txBody>
          </p:sp>
          <p:cxnSp>
            <p:nvCxnSpPr>
              <p:cNvPr id="405" name="Straight Arrow Connector 12"/>
              <p:cNvCxnSpPr>
                <a:cxnSpLocks noChangeShapeType="1"/>
                <a:stCxn id="398" idx="6"/>
                <a:endCxn id="403" idx="2"/>
              </p:cNvCxnSpPr>
              <p:nvPr/>
            </p:nvCxnSpPr>
            <p:spPr bwMode="auto">
              <a:xfrm>
                <a:off x="1884346" y="4353856"/>
                <a:ext cx="1126148" cy="36163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6" name="Straight Arrow Connector 13"/>
              <p:cNvCxnSpPr>
                <a:cxnSpLocks noChangeShapeType="1"/>
                <a:stCxn id="393" idx="3"/>
                <a:endCxn id="403" idx="7"/>
              </p:cNvCxnSpPr>
              <p:nvPr/>
            </p:nvCxnSpPr>
            <p:spPr bwMode="auto">
              <a:xfrm flipH="1">
                <a:off x="3425698" y="3966960"/>
                <a:ext cx="464335" cy="62504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15" name="Group 414"/>
              <p:cNvGrpSpPr/>
              <p:nvPr/>
            </p:nvGrpSpPr>
            <p:grpSpPr>
              <a:xfrm>
                <a:off x="2128603" y="5661195"/>
                <a:ext cx="633620" cy="369332"/>
                <a:chOff x="2104620" y="5553582"/>
                <a:chExt cx="633620" cy="369332"/>
              </a:xfrm>
            </p:grpSpPr>
            <p:sp>
              <p:nvSpPr>
                <p:cNvPr id="416" name="Oval 415"/>
                <p:cNvSpPr>
                  <a:spLocks noChangeAspect="1"/>
                </p:cNvSpPr>
                <p:nvPr/>
              </p:nvSpPr>
              <p:spPr bwMode="auto">
                <a:xfrm>
                  <a:off x="2104620" y="5563623"/>
                  <a:ext cx="633620" cy="34925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 smtClean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417" name="TextBox 416"/>
                <p:cNvSpPr txBox="1"/>
                <p:nvPr/>
              </p:nvSpPr>
              <p:spPr>
                <a:xfrm>
                  <a:off x="2196849" y="5553582"/>
                  <a:ext cx="4491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b="1" dirty="0" smtClean="0">
                      <a:latin typeface="+mj-lt"/>
                    </a:rPr>
                    <a:t>1/x</a:t>
                  </a:r>
                  <a:endParaRPr lang="en-US" sz="1800" b="1" dirty="0">
                    <a:latin typeface="+mj-lt"/>
                  </a:endParaRPr>
                </a:p>
              </p:txBody>
            </p:sp>
          </p:grpSp>
          <p:cxnSp>
            <p:nvCxnSpPr>
              <p:cNvPr id="418" name="Straight Arrow Connector 13"/>
              <p:cNvCxnSpPr>
                <a:cxnSpLocks noChangeShapeType="1"/>
                <a:stCxn id="403" idx="3"/>
              </p:cNvCxnSpPr>
              <p:nvPr/>
            </p:nvCxnSpPr>
            <p:spPr bwMode="auto">
              <a:xfrm flipH="1">
                <a:off x="2689978" y="4838967"/>
                <a:ext cx="391754" cy="29436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3" name="Straight Arrow Connector 13"/>
              <p:cNvCxnSpPr>
                <a:cxnSpLocks noChangeShapeType="1"/>
                <a:endCxn id="417" idx="0"/>
              </p:cNvCxnSpPr>
              <p:nvPr/>
            </p:nvCxnSpPr>
            <p:spPr bwMode="auto">
              <a:xfrm flipH="1">
                <a:off x="2445413" y="5412517"/>
                <a:ext cx="2" cy="24867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7206" name="Picture 720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36" t="35890" b="47902"/>
              <a:stretch/>
            </p:blipFill>
            <p:spPr>
              <a:xfrm>
                <a:off x="156356" y="1425607"/>
                <a:ext cx="2108307" cy="844826"/>
              </a:xfrm>
              <a:prstGeom prst="rect">
                <a:avLst/>
              </a:prstGeom>
            </p:spPr>
          </p:pic>
        </p:grpSp>
      </p:grpSp>
      <p:sp>
        <p:nvSpPr>
          <p:cNvPr id="606" name="Rectangle 3"/>
          <p:cNvSpPr>
            <a:spLocks noChangeArrowheads="1"/>
          </p:cNvSpPr>
          <p:nvPr/>
        </p:nvSpPr>
        <p:spPr bwMode="auto">
          <a:xfrm>
            <a:off x="4800766" y="1120446"/>
            <a:ext cx="431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2"/>
                </a:solidFill>
                <a:latin typeface="+mn-lt"/>
              </a:rPr>
              <a:t>Static Decomposition into ABBs</a:t>
            </a:r>
            <a:endParaRPr lang="en-US" altLang="zh-CN" sz="2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229" name="TextBox 7228"/>
          <p:cNvSpPr txBox="1"/>
          <p:nvPr/>
        </p:nvSpPr>
        <p:spPr>
          <a:xfrm>
            <a:off x="6346258" y="2372335"/>
            <a:ext cx="2341502" cy="738664"/>
          </a:xfrm>
          <a:prstGeom prst="rect">
            <a:avLst/>
          </a:prstGeom>
          <a:solidFill>
            <a:srgbClr val="D0D8E8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ABB1, Type = Poly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Input: </a:t>
            </a:r>
            <a:r>
              <a:rPr lang="en-US" sz="1400" b="1" dirty="0" err="1" smtClean="0">
                <a:latin typeface="+mn-lt"/>
              </a:rPr>
              <a:t>Mem</a:t>
            </a:r>
            <a:r>
              <a:rPr lang="en-US" sz="1400" b="1" dirty="0" smtClean="0">
                <a:latin typeface="+mn-lt"/>
              </a:rPr>
              <a:t>, Output: ABB2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Function: (x0-x1),(x2-x3),…</a:t>
            </a:r>
            <a:endParaRPr lang="en-US" sz="1400" b="1" dirty="0">
              <a:latin typeface="+mn-lt"/>
            </a:endParaRPr>
          </a:p>
        </p:txBody>
      </p:sp>
      <p:sp>
        <p:nvSpPr>
          <p:cNvPr id="609" name="TextBox 608"/>
          <p:cNvSpPr txBox="1"/>
          <p:nvPr/>
        </p:nvSpPr>
        <p:spPr>
          <a:xfrm>
            <a:off x="6346258" y="3368467"/>
            <a:ext cx="2341502" cy="738664"/>
          </a:xfrm>
          <a:prstGeom prst="rect">
            <a:avLst/>
          </a:prstGeom>
          <a:solidFill>
            <a:srgbClr val="D0D8E8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ABB2, Type = Poly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Input: ABB1, Output: ABB3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Function: x0*x1+x2*x3+…</a:t>
            </a:r>
            <a:endParaRPr lang="en-US" sz="1400" b="1" dirty="0">
              <a:latin typeface="+mn-lt"/>
            </a:endParaRPr>
          </a:p>
        </p:txBody>
      </p:sp>
      <p:sp>
        <p:nvSpPr>
          <p:cNvPr id="610" name="TextBox 609"/>
          <p:cNvSpPr txBox="1"/>
          <p:nvPr/>
        </p:nvSpPr>
        <p:spPr>
          <a:xfrm>
            <a:off x="6346258" y="4364599"/>
            <a:ext cx="2341502" cy="738664"/>
          </a:xfrm>
          <a:prstGeom prst="rect">
            <a:avLst/>
          </a:prstGeom>
          <a:solidFill>
            <a:srgbClr val="D0D8E8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ABB3, Type = </a:t>
            </a:r>
            <a:r>
              <a:rPr lang="en-US" sz="1400" b="1" dirty="0" err="1" smtClean="0">
                <a:latin typeface="+mn-lt"/>
              </a:rPr>
              <a:t>Sqrt</a:t>
            </a:r>
            <a:r>
              <a:rPr lang="en-US" sz="1400" b="1" dirty="0" smtClean="0">
                <a:latin typeface="+mn-lt"/>
              </a:rPr>
              <a:t/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Input: ABB2, Output: ABB4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Function: </a:t>
            </a:r>
            <a:r>
              <a:rPr lang="en-US" sz="1400" b="1" dirty="0" err="1" smtClean="0">
                <a:latin typeface="+mn-lt"/>
              </a:rPr>
              <a:t>sqrt</a:t>
            </a:r>
            <a:r>
              <a:rPr lang="en-US" sz="1400" b="1" dirty="0" smtClean="0">
                <a:latin typeface="+mn-lt"/>
              </a:rPr>
              <a:t>(x0)</a:t>
            </a:r>
            <a:endParaRPr lang="en-US" sz="1400" b="1" dirty="0">
              <a:latin typeface="+mn-lt"/>
            </a:endParaRPr>
          </a:p>
        </p:txBody>
      </p:sp>
      <p:sp>
        <p:nvSpPr>
          <p:cNvPr id="611" name="TextBox 610"/>
          <p:cNvSpPr txBox="1"/>
          <p:nvPr/>
        </p:nvSpPr>
        <p:spPr>
          <a:xfrm>
            <a:off x="6346258" y="5360730"/>
            <a:ext cx="2341502" cy="738664"/>
          </a:xfrm>
          <a:prstGeom prst="rect">
            <a:avLst/>
          </a:prstGeom>
          <a:solidFill>
            <a:srgbClr val="D0D8E8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ABB4, Type = </a:t>
            </a:r>
            <a:r>
              <a:rPr lang="en-US" sz="1400" b="1" dirty="0" err="1" smtClean="0">
                <a:latin typeface="+mn-lt"/>
              </a:rPr>
              <a:t>FInv</a:t>
            </a:r>
            <a:r>
              <a:rPr lang="en-US" sz="1400" b="1" dirty="0" smtClean="0">
                <a:latin typeface="+mn-lt"/>
              </a:rPr>
              <a:t/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Input: ABB3, Output: </a:t>
            </a:r>
            <a:r>
              <a:rPr lang="en-US" sz="1400" b="1" dirty="0" err="1" smtClean="0">
                <a:latin typeface="+mn-lt"/>
              </a:rPr>
              <a:t>Mem</a:t>
            </a:r>
            <a:r>
              <a:rPr lang="en-US" sz="1400" b="1" dirty="0" smtClean="0">
                <a:latin typeface="+mn-lt"/>
              </a:rPr>
              <a:t/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Function: 1/x0</a:t>
            </a:r>
            <a:endParaRPr lang="en-US" sz="1400" b="1" dirty="0">
              <a:latin typeface="+mn-lt"/>
            </a:endParaRPr>
          </a:p>
        </p:txBody>
      </p:sp>
      <p:cxnSp>
        <p:nvCxnSpPr>
          <p:cNvPr id="612" name="Straight Arrow Connector 12"/>
          <p:cNvCxnSpPr>
            <a:cxnSpLocks noChangeShapeType="1"/>
          </p:cNvCxnSpPr>
          <p:nvPr/>
        </p:nvCxnSpPr>
        <p:spPr bwMode="auto">
          <a:xfrm>
            <a:off x="6952802" y="3110999"/>
            <a:ext cx="0" cy="2574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" name="Straight Arrow Connector 12"/>
          <p:cNvCxnSpPr>
            <a:cxnSpLocks noChangeShapeType="1"/>
          </p:cNvCxnSpPr>
          <p:nvPr/>
        </p:nvCxnSpPr>
        <p:spPr bwMode="auto">
          <a:xfrm>
            <a:off x="6952802" y="4107131"/>
            <a:ext cx="0" cy="2574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" name="Straight Arrow Connector 12"/>
          <p:cNvCxnSpPr>
            <a:cxnSpLocks noChangeShapeType="1"/>
          </p:cNvCxnSpPr>
          <p:nvPr/>
        </p:nvCxnSpPr>
        <p:spPr bwMode="auto">
          <a:xfrm>
            <a:off x="6952802" y="5103263"/>
            <a:ext cx="0" cy="2574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29" name="Rectangle 22528"/>
          <p:cNvSpPr/>
          <p:nvPr/>
        </p:nvSpPr>
        <p:spPr bwMode="auto">
          <a:xfrm>
            <a:off x="6198908" y="2156041"/>
            <a:ext cx="2636203" cy="4140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22" name="TextBox 621"/>
          <p:cNvSpPr txBox="1"/>
          <p:nvPr/>
        </p:nvSpPr>
        <p:spPr>
          <a:xfrm>
            <a:off x="6931634" y="1631647"/>
            <a:ext cx="1170751" cy="432792"/>
          </a:xfrm>
          <a:prstGeom prst="ellipse">
            <a:avLst/>
          </a:prstGeom>
          <a:solidFill>
            <a:srgbClr val="D0D8E8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Memory</a:t>
            </a:r>
            <a:endParaRPr lang="en-US" sz="1400" b="1" dirty="0">
              <a:latin typeface="+mn-lt"/>
            </a:endParaRPr>
          </a:p>
        </p:txBody>
      </p:sp>
      <p:sp>
        <p:nvSpPr>
          <p:cNvPr id="623" name="TextBox 622"/>
          <p:cNvSpPr txBox="1"/>
          <p:nvPr/>
        </p:nvSpPr>
        <p:spPr>
          <a:xfrm>
            <a:off x="6931634" y="6386789"/>
            <a:ext cx="1170751" cy="432792"/>
          </a:xfrm>
          <a:prstGeom prst="ellipse">
            <a:avLst/>
          </a:prstGeom>
          <a:solidFill>
            <a:srgbClr val="D0D8E8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Memory</a:t>
            </a:r>
            <a:endParaRPr lang="en-US" sz="1400" b="1" dirty="0">
              <a:latin typeface="+mn-lt"/>
            </a:endParaRPr>
          </a:p>
        </p:txBody>
      </p:sp>
      <p:cxnSp>
        <p:nvCxnSpPr>
          <p:cNvPr id="624" name="Straight Arrow Connector 12"/>
          <p:cNvCxnSpPr>
            <a:cxnSpLocks noChangeShapeType="1"/>
            <a:stCxn id="622" idx="4"/>
            <a:endCxn id="7229" idx="0"/>
          </p:cNvCxnSpPr>
          <p:nvPr/>
        </p:nvCxnSpPr>
        <p:spPr bwMode="auto">
          <a:xfrm flipH="1">
            <a:off x="7517009" y="2064439"/>
            <a:ext cx="1" cy="30789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7" name="Straight Arrow Connector 12"/>
          <p:cNvCxnSpPr>
            <a:cxnSpLocks noChangeShapeType="1"/>
            <a:stCxn id="611" idx="2"/>
            <a:endCxn id="623" idx="0"/>
          </p:cNvCxnSpPr>
          <p:nvPr/>
        </p:nvCxnSpPr>
        <p:spPr bwMode="auto">
          <a:xfrm>
            <a:off x="7517009" y="6099394"/>
            <a:ext cx="1" cy="28739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0" name="Rectangle 3"/>
          <p:cNvSpPr>
            <a:spLocks noChangeArrowheads="1"/>
          </p:cNvSpPr>
          <p:nvPr/>
        </p:nvSpPr>
        <p:spPr bwMode="auto">
          <a:xfrm rot="16200000">
            <a:off x="3824870" y="4019670"/>
            <a:ext cx="431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00"/>
                </a:solidFill>
                <a:latin typeface="+mn-lt"/>
              </a:rPr>
              <a:t>Decomposed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+mn-lt"/>
              </a:rPr>
              <a:t>Denoise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</a:rPr>
              <a:t> LCA</a:t>
            </a:r>
            <a:endParaRPr lang="en-US" altLang="zh-CN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535" name="Rounded Rectangle 22534"/>
          <p:cNvSpPr/>
          <p:nvPr/>
        </p:nvSpPr>
        <p:spPr bwMode="auto">
          <a:xfrm>
            <a:off x="120090" y="2380096"/>
            <a:ext cx="4810093" cy="57906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35" name="Rounded Rectangle 634"/>
          <p:cNvSpPr/>
          <p:nvPr/>
        </p:nvSpPr>
        <p:spPr bwMode="auto">
          <a:xfrm>
            <a:off x="120090" y="3037984"/>
            <a:ext cx="4810093" cy="1883114"/>
          </a:xfrm>
          <a:prstGeom prst="roundRect">
            <a:avLst>
              <a:gd name="adj" fmla="val 5819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36" name="Rounded Rectangle 635"/>
          <p:cNvSpPr/>
          <p:nvPr/>
        </p:nvSpPr>
        <p:spPr bwMode="auto">
          <a:xfrm>
            <a:off x="120090" y="4992416"/>
            <a:ext cx="4810093" cy="470396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37" name="Rounded Rectangle 636"/>
          <p:cNvSpPr/>
          <p:nvPr/>
        </p:nvSpPr>
        <p:spPr bwMode="auto">
          <a:xfrm>
            <a:off x="120090" y="5572843"/>
            <a:ext cx="4810093" cy="470396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38" name="Rectangle 3"/>
          <p:cNvSpPr>
            <a:spLocks noChangeArrowheads="1"/>
          </p:cNvSpPr>
          <p:nvPr/>
        </p:nvSpPr>
        <p:spPr bwMode="auto">
          <a:xfrm>
            <a:off x="4964022" y="2515738"/>
            <a:ext cx="10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solidFill>
                  <a:srgbClr val="1F366F"/>
                </a:solidFill>
                <a:latin typeface="+mn-lt"/>
              </a:rPr>
              <a:t>ABB: Poly1</a:t>
            </a:r>
            <a:endParaRPr lang="en-US" altLang="zh-CN" sz="1200" b="1" dirty="0">
              <a:solidFill>
                <a:srgbClr val="1F366F"/>
              </a:solidFill>
              <a:latin typeface="+mn-lt"/>
            </a:endParaRPr>
          </a:p>
        </p:txBody>
      </p:sp>
      <p:sp>
        <p:nvSpPr>
          <p:cNvPr id="639" name="Rectangle 3"/>
          <p:cNvSpPr>
            <a:spLocks noChangeArrowheads="1"/>
          </p:cNvSpPr>
          <p:nvPr/>
        </p:nvSpPr>
        <p:spPr bwMode="auto">
          <a:xfrm>
            <a:off x="4964022" y="3825653"/>
            <a:ext cx="10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solidFill>
                  <a:srgbClr val="1F366F"/>
                </a:solidFill>
                <a:latin typeface="+mn-lt"/>
              </a:rPr>
              <a:t>ABB: Poly2</a:t>
            </a:r>
            <a:endParaRPr lang="en-US" altLang="zh-CN" sz="1200" b="1" dirty="0">
              <a:solidFill>
                <a:srgbClr val="1F366F"/>
              </a:solidFill>
              <a:latin typeface="+mn-lt"/>
            </a:endParaRPr>
          </a:p>
        </p:txBody>
      </p:sp>
      <p:sp>
        <p:nvSpPr>
          <p:cNvPr id="640" name="Rectangle 3"/>
          <p:cNvSpPr>
            <a:spLocks noChangeArrowheads="1"/>
          </p:cNvSpPr>
          <p:nvPr/>
        </p:nvSpPr>
        <p:spPr bwMode="auto">
          <a:xfrm>
            <a:off x="4964022" y="5073726"/>
            <a:ext cx="10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solidFill>
                  <a:srgbClr val="1F366F"/>
                </a:solidFill>
                <a:latin typeface="+mn-lt"/>
              </a:rPr>
              <a:t>ABB: </a:t>
            </a:r>
            <a:r>
              <a:rPr lang="en-US" altLang="zh-CN" sz="1200" b="1" dirty="0" err="1" smtClean="0">
                <a:solidFill>
                  <a:srgbClr val="1F366F"/>
                </a:solidFill>
                <a:latin typeface="+mn-lt"/>
              </a:rPr>
              <a:t>Sqrt</a:t>
            </a:r>
            <a:endParaRPr lang="en-US" altLang="zh-CN" sz="1200" b="1" dirty="0">
              <a:solidFill>
                <a:srgbClr val="1F366F"/>
              </a:solidFill>
              <a:latin typeface="+mn-lt"/>
            </a:endParaRPr>
          </a:p>
        </p:txBody>
      </p:sp>
      <p:sp>
        <p:nvSpPr>
          <p:cNvPr id="641" name="Rectangle 3"/>
          <p:cNvSpPr>
            <a:spLocks noChangeArrowheads="1"/>
          </p:cNvSpPr>
          <p:nvPr/>
        </p:nvSpPr>
        <p:spPr bwMode="auto">
          <a:xfrm>
            <a:off x="4964022" y="5654153"/>
            <a:ext cx="10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solidFill>
                  <a:srgbClr val="1F366F"/>
                </a:solidFill>
                <a:latin typeface="+mn-lt"/>
              </a:rPr>
              <a:t>ABB: </a:t>
            </a:r>
            <a:r>
              <a:rPr lang="en-US" altLang="zh-CN" sz="1200" b="1" dirty="0" err="1" smtClean="0">
                <a:solidFill>
                  <a:srgbClr val="1F366F"/>
                </a:solidFill>
                <a:latin typeface="+mn-lt"/>
              </a:rPr>
              <a:t>Finv</a:t>
            </a:r>
            <a:endParaRPr lang="en-US" altLang="zh-CN" sz="1200" b="1" dirty="0">
              <a:solidFill>
                <a:srgbClr val="1F366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7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5" dur="2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2B2"/>
                                      </p:to>
                                    </p:animClr>
                                    <p:set>
                                      <p:cBhvr>
                                        <p:cTn id="466" dur="2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7" dur="2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7" dur="2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D8E8"/>
                                      </p:to>
                                    </p:animClr>
                                    <p:set>
                                      <p:cBhvr>
                                        <p:cTn id="478" dur="2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1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2B2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3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D8E8"/>
                                      </p:to>
                                    </p:animClr>
                                    <p:set>
                                      <p:cBhvr>
                                        <p:cTn id="494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7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2B2"/>
                                      </p:to>
                                    </p:animClr>
                                    <p:set>
                                      <p:cBhvr>
                                        <p:cTn id="498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9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D8E8"/>
                                      </p:to>
                                    </p:animClr>
                                    <p:set>
                                      <p:cBhvr>
                                        <p:cTn id="510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3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2B2"/>
                                      </p:to>
                                    </p:animClr>
                                    <p:set>
                                      <p:cBhvr>
                                        <p:cTn id="514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0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108" grpId="0" animBg="1"/>
      <p:bldP spid="139" grpId="0" animBg="1"/>
      <p:bldP spid="606" grpId="0"/>
      <p:bldP spid="7229" grpId="0" animBg="1"/>
      <p:bldP spid="609" grpId="0" animBg="1"/>
      <p:bldP spid="610" grpId="0" animBg="1"/>
      <p:bldP spid="611" grpId="0" animBg="1"/>
      <p:bldP spid="22529" grpId="0" animBg="1"/>
      <p:bldP spid="622" grpId="0" animBg="1"/>
      <p:bldP spid="623" grpId="0" animBg="1"/>
      <p:bldP spid="630" grpId="0"/>
      <p:bldP spid="22535" grpId="0" animBg="1"/>
      <p:bldP spid="635" grpId="0" animBg="1"/>
      <p:bldP spid="636" grpId="0" animBg="1"/>
      <p:bldP spid="637" grpId="0" animBg="1"/>
      <p:bldP spid="638" grpId="0"/>
      <p:bldP spid="639" grpId="0"/>
      <p:bldP spid="640" grpId="0"/>
      <p:bldP spid="6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44"/>
            <a:ext cx="8229600" cy="1143000"/>
          </a:xfrm>
        </p:spPr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419929"/>
              </p:ext>
            </p:extLst>
          </p:nvPr>
        </p:nvGraphicFramePr>
        <p:xfrm>
          <a:off x="631982" y="1280119"/>
          <a:ext cx="8054817" cy="481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3691"/>
                <a:gridCol w="533112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Helvetica"/>
                          <a:cs typeface="Helvetica"/>
                        </a:rPr>
                        <a:t>Time</a:t>
                      </a:r>
                      <a:endParaRPr lang="en-US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Helvetica"/>
                          <a:cs typeface="Helvetica"/>
                        </a:rPr>
                        <a:t>Topic</a:t>
                      </a:r>
                      <a:endParaRPr lang="en-US" b="1" i="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Helvetica"/>
                          <a:cs typeface="Helvetica"/>
                        </a:rPr>
                        <a:t>9:00 am – 9:30 am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Helvetica"/>
                          <a:cs typeface="Helvetica"/>
                        </a:rPr>
                        <a:t>Introduction</a:t>
                      </a:r>
                      <a:endParaRPr lang="en-US" sz="1400" b="1" i="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9:30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10:10 am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Standalone Accelerator Simulation</a:t>
                      </a:r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: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Aladdin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10:10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10:30 am</a:t>
                      </a:r>
                      <a:endParaRPr lang="en-US" sz="14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Standalone Accelerator Generation: High-Level Synthesis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10:30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11:00 am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HLS-Based Accelerator-Rich Architecture Simulation: PARADE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11:00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11:30 am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11:30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12:00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Pre-RTL SoC Simulation: gem5-Aladdin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12:00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 – 12:30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FPGA Prototyping: </a:t>
                      </a:r>
                      <a:r>
                        <a:rPr lang="en-US" sz="1400" b="0" i="0" baseline="0" dirty="0" err="1" smtClean="0">
                          <a:latin typeface="Helvetica Light"/>
                          <a:cs typeface="Helvetica Light"/>
                        </a:rPr>
                        <a:t>ARACompiler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12:30 pm – 2:00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Lunch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2:00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 – 3:00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Panel on Accelerator Research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3:00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 – 3:30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Accelerator Benchmarks and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Workload Characterization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3:30 pm – 4:00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4:00 pm – 5:00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Hands-on Exercise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</a:t>
                      </a:r>
                      <a:endParaRPr lang="en-US" sz="14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48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68300"/>
            <a:ext cx="8229600" cy="673100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Composable</a:t>
            </a:r>
            <a:r>
              <a:rPr lang="en-US" altLang="zh-CN" dirty="0" smtClean="0"/>
              <a:t> Accelerators [ISLPED’2012]</a:t>
            </a:r>
          </a:p>
        </p:txBody>
      </p:sp>
      <p:grpSp>
        <p:nvGrpSpPr>
          <p:cNvPr id="25602" name="Group 10"/>
          <p:cNvGrpSpPr>
            <a:grpSpLocks/>
          </p:cNvGrpSpPr>
          <p:nvPr/>
        </p:nvGrpSpPr>
        <p:grpSpPr bwMode="auto">
          <a:xfrm>
            <a:off x="0" y="1600200"/>
            <a:ext cx="9144000" cy="4081482"/>
            <a:chOff x="-3813175" y="1401762"/>
            <a:chExt cx="17470438" cy="7467257"/>
          </a:xfrm>
        </p:grpSpPr>
        <p:graphicFrame>
          <p:nvGraphicFramePr>
            <p:cNvPr id="25612" name="Object 20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147697"/>
                </p:ext>
              </p:extLst>
            </p:nvPr>
          </p:nvGraphicFramePr>
          <p:xfrm>
            <a:off x="1904998" y="1600202"/>
            <a:ext cx="5436084" cy="7268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" name="Acrobat Document" r:id="rId3" imgW="3951720" imgH="5518080" progId="AcroExch.Document.7">
                    <p:embed/>
                  </p:oleObj>
                </mc:Choice>
                <mc:Fallback>
                  <p:oleObj name="Acrobat Document" r:id="rId3" imgW="3951720" imgH="551808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4998" y="1600202"/>
                          <a:ext cx="5436084" cy="72688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rapezoid 4"/>
            <p:cNvSpPr/>
            <p:nvPr/>
          </p:nvSpPr>
          <p:spPr>
            <a:xfrm rot="16200000">
              <a:off x="3533226" y="2554001"/>
              <a:ext cx="5492228" cy="3187749"/>
            </a:xfrm>
            <a:prstGeom prst="trapezoid">
              <a:avLst>
                <a:gd name="adj" fmla="val 81279"/>
              </a:avLst>
            </a:prstGeom>
            <a:solidFill>
              <a:srgbClr val="99FF99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73214" y="1401762"/>
              <a:ext cx="5784049" cy="5492228"/>
            </a:xfrm>
            <a:prstGeom prst="rect">
              <a:avLst/>
            </a:prstGeom>
            <a:solidFill>
              <a:srgbClr val="99FF99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2800" b="1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aphicFrame>
          <p:nvGraphicFramePr>
            <p:cNvPr id="25615" name="Object 2058"/>
            <p:cNvGraphicFramePr>
              <a:graphicFrameLocks noChangeAspect="1"/>
            </p:cNvGraphicFramePr>
            <p:nvPr/>
          </p:nvGraphicFramePr>
          <p:xfrm>
            <a:off x="8159750" y="1606550"/>
            <a:ext cx="5356225" cy="507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" name="Acrobat Document" r:id="rId5" imgW="5692680" imgH="5378400" progId="AcroExch.Document.7">
                    <p:embed/>
                  </p:oleObj>
                </mc:Choice>
                <mc:Fallback>
                  <p:oleObj name="Acrobat Document" r:id="rId5" imgW="5692680" imgH="537840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9750" y="1606550"/>
                          <a:ext cx="5356225" cy="5070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rapezoid 2060"/>
            <p:cNvSpPr/>
            <p:nvPr/>
          </p:nvSpPr>
          <p:spPr>
            <a:xfrm rot="5400000">
              <a:off x="-1658019" y="3168356"/>
              <a:ext cx="6375166" cy="2841978"/>
            </a:xfrm>
            <a:prstGeom prst="trapezoid">
              <a:avLst>
                <a:gd name="adj" fmla="val 131361"/>
              </a:avLst>
            </a:prstGeom>
            <a:solidFill>
              <a:srgbClr val="3399FF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9" name="Rectangle 2061"/>
            <p:cNvSpPr/>
            <p:nvPr/>
          </p:nvSpPr>
          <p:spPr>
            <a:xfrm>
              <a:off x="-3813175" y="1401762"/>
              <a:ext cx="3927816" cy="6375166"/>
            </a:xfrm>
            <a:prstGeom prst="rect">
              <a:avLst/>
            </a:prstGeom>
            <a:solidFill>
              <a:srgbClr val="3399FF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2800" b="1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aphicFrame>
          <p:nvGraphicFramePr>
            <p:cNvPr id="25618" name="Object 20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2008270"/>
                </p:ext>
              </p:extLst>
            </p:nvPr>
          </p:nvGraphicFramePr>
          <p:xfrm>
            <a:off x="-3709988" y="1541464"/>
            <a:ext cx="3708431" cy="5900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" name="Acrobat Document" r:id="rId7" imgW="3405240" imgH="5657760" progId="AcroExch.Document.7">
                    <p:embed/>
                  </p:oleObj>
                </mc:Choice>
                <mc:Fallback>
                  <p:oleObj name="Acrobat Document" r:id="rId7" imgW="3405240" imgH="565776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709988" y="1541464"/>
                          <a:ext cx="3708431" cy="59001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929063" y="1600200"/>
            <a:ext cx="5214936" cy="3200400"/>
            <a:chOff x="3929498" y="1600199"/>
            <a:chExt cx="5214501" cy="3200401"/>
          </a:xfrm>
        </p:grpSpPr>
        <p:grpSp>
          <p:nvGrpSpPr>
            <p:cNvPr id="25608" name="Group 21"/>
            <p:cNvGrpSpPr>
              <a:grpSpLocks/>
            </p:cNvGrpSpPr>
            <p:nvPr/>
          </p:nvGrpSpPr>
          <p:grpSpPr bwMode="auto">
            <a:xfrm>
              <a:off x="3929498" y="2603208"/>
              <a:ext cx="642502" cy="995363"/>
              <a:chOff x="3929498" y="2603208"/>
              <a:chExt cx="642502" cy="995363"/>
            </a:xfrm>
          </p:grpSpPr>
          <p:pic>
            <p:nvPicPr>
              <p:cNvPr id="25610" name="Picture 2" descr="C:\Users\reinman\Pictures\camel.png"/>
              <p:cNvPicPr>
                <a:picLocks noChangeAspect="1" noChangeArrowheads="1"/>
              </p:cNvPicPr>
              <p:nvPr/>
            </p:nvPicPr>
            <p:blipFill>
              <a:blip r:embed="rId9"/>
              <a:srcRect l="65677" t="22185" r="16960" b="53444"/>
              <a:stretch>
                <a:fillRect/>
              </a:stretch>
            </p:blipFill>
            <p:spPr bwMode="auto">
              <a:xfrm>
                <a:off x="3929498" y="2603208"/>
                <a:ext cx="485775" cy="995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11" name="Rectangle 2"/>
              <p:cNvSpPr>
                <a:spLocks noChangeArrowheads="1"/>
              </p:cNvSpPr>
              <p:nvPr/>
            </p:nvSpPr>
            <p:spPr bwMode="auto">
              <a:xfrm>
                <a:off x="4402533" y="2603499"/>
                <a:ext cx="169848" cy="995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zh-CN" altLang="zh-CN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25609" name="Rectangle 22"/>
            <p:cNvSpPr>
              <a:spLocks noChangeArrowheads="1"/>
            </p:cNvSpPr>
            <p:nvPr/>
          </p:nvSpPr>
          <p:spPr bwMode="auto">
            <a:xfrm>
              <a:off x="5788294" y="1600199"/>
              <a:ext cx="3355705" cy="32004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zh-CN" altLang="zh-CN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5834052" y="2752780"/>
            <a:ext cx="3016713" cy="84579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2"/>
                </a:solidFill>
              </a:rPr>
              <a:t>Dynamic Resource Allocation of ABBs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41300" y="6257551"/>
            <a:ext cx="8828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+mn-lt"/>
              </a:rPr>
              <a:t>Cong, 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Ghodrat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, Gill, 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Grigorian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 and Reinman. “CHARM: A </a:t>
            </a:r>
            <a:r>
              <a:rPr lang="en-US" altLang="zh-CN" b="1" dirty="0" err="1">
                <a:solidFill>
                  <a:srgbClr val="000000"/>
                </a:solidFill>
                <a:latin typeface="+mn-lt"/>
              </a:rPr>
              <a:t>Composable</a:t>
            </a:r>
            <a:r>
              <a:rPr lang="en-US" altLang="zh-CN" b="1" dirty="0">
                <a:solidFill>
                  <a:srgbClr val="000000"/>
                </a:solidFill>
                <a:latin typeface="+mn-lt"/>
              </a:rPr>
              <a:t> Heterogeneous Accelerator-Rich </a:t>
            </a:r>
            <a:r>
              <a:rPr lang="en-US" altLang="zh-CN" b="1" dirty="0" smtClean="0">
                <a:solidFill>
                  <a:srgbClr val="000000"/>
                </a:solidFill>
                <a:latin typeface="+mn-lt"/>
              </a:rPr>
              <a:t>Microprocessor.” ISLPED 2012</a:t>
            </a:r>
            <a:endParaRPr lang="en-US" altLang="zh-CN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0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41300" y="393700"/>
            <a:ext cx="822960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Results</a:t>
            </a:r>
          </a:p>
        </p:txBody>
      </p:sp>
      <p:sp>
        <p:nvSpPr>
          <p:cNvPr id="4171" name="Rectangle 180"/>
          <p:cNvSpPr>
            <a:spLocks noChangeArrowheads="1"/>
          </p:cNvSpPr>
          <p:nvPr/>
        </p:nvSpPr>
        <p:spPr bwMode="auto">
          <a:xfrm>
            <a:off x="241300" y="5008563"/>
            <a:ext cx="8682038" cy="18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4488" indent="-344488" eaLnBrk="0" hangingPunct="0">
              <a:lnSpc>
                <a:spcPct val="105000"/>
              </a:lnSpc>
              <a:spcBef>
                <a:spcPct val="30000"/>
              </a:spcBef>
              <a:buClr>
                <a:srgbClr val="660066"/>
              </a:buClr>
              <a:buSzPct val="100000"/>
              <a:buFont typeface="Arial Narrow" pitchFamily="34" charset="0"/>
              <a:buChar char="♦"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SimSun" pitchFamily="2" charset="-122"/>
              </a:rPr>
              <a:t>Enhancement [ISLPED’2013]:  with 20% of the chip area dedicated to programmable fabric, we can achieve more:</a:t>
            </a:r>
          </a:p>
          <a:p>
            <a:pPr marL="574675" lvl="1" indent="-234950" eaLnBrk="0" hangingPunct="0">
              <a:spcBef>
                <a:spcPct val="30000"/>
              </a:spcBef>
              <a:buClr>
                <a:srgbClr val="1F366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Flexibility: </a:t>
            </a:r>
            <a:r>
              <a:rPr lang="en-US" sz="2000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An </a:t>
            </a:r>
            <a:r>
              <a:rPr lang="en-US" sz="2000" dirty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average </a:t>
            </a:r>
            <a:r>
              <a:rPr lang="en-US" sz="2000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12x (up </a:t>
            </a:r>
            <a:r>
              <a:rPr lang="en-US" sz="2000" dirty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to </a:t>
            </a:r>
            <a:r>
              <a:rPr lang="en-US" sz="2000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146x) </a:t>
            </a:r>
            <a:r>
              <a:rPr lang="en-US" sz="2000" dirty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speedup in other domains, such as commercial, vision </a:t>
            </a:r>
            <a:r>
              <a:rPr lang="en-US" sz="200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and </a:t>
            </a:r>
            <a:r>
              <a:rPr lang="en-US" sz="200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navigation</a:t>
            </a:r>
            <a:endParaRPr lang="en-US" sz="2000" dirty="0" smtClean="0">
              <a:solidFill>
                <a:srgbClr val="1F366F"/>
              </a:solidFill>
              <a:latin typeface="Arial Narrow" pitchFamily="34" charset="0"/>
              <a:ea typeface="SimSun" pitchFamily="2" charset="-122"/>
            </a:endParaRPr>
          </a:p>
          <a:p>
            <a:pPr marL="574675" lvl="1" indent="-234950" eaLnBrk="0" hangingPunct="0">
              <a:spcBef>
                <a:spcPts val="0"/>
              </a:spcBef>
              <a:buClr>
                <a:srgbClr val="1F366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Longevity: </a:t>
            </a:r>
            <a:r>
              <a:rPr lang="en-US" sz="2000" dirty="0" smtClean="0">
                <a:solidFill>
                  <a:srgbClr val="1F366F"/>
                </a:solidFill>
                <a:latin typeface="Arial Narrow" pitchFamily="34" charset="0"/>
                <a:ea typeface="SimSun" pitchFamily="2" charset="-122"/>
              </a:rPr>
              <a:t>22x speedup on a new application within the medical imaging domain</a:t>
            </a:r>
            <a:endParaRPr lang="en-US" sz="2000" dirty="0">
              <a:solidFill>
                <a:srgbClr val="1F366F"/>
              </a:solidFill>
              <a:latin typeface="Arial Narrow" pitchFamily="34" charset="0"/>
              <a:ea typeface="SimSun" pitchFamily="2" charset="-122"/>
            </a:endParaRPr>
          </a:p>
        </p:txBody>
      </p:sp>
      <p:sp>
        <p:nvSpPr>
          <p:cNvPr id="4172" name="Text Box 181"/>
          <p:cNvSpPr txBox="1">
            <a:spLocks noChangeArrowheads="1"/>
          </p:cNvSpPr>
          <p:nvPr/>
        </p:nvSpPr>
        <p:spPr bwMode="auto">
          <a:xfrm>
            <a:off x="5291842" y="4558754"/>
            <a:ext cx="370612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 smtClean="0">
                <a:solidFill>
                  <a:srgbClr val="000000"/>
                </a:solidFill>
                <a:latin typeface="+mn-lt"/>
              </a:rPr>
              <a:t>Results relative to an Intel Core i7 (L5640 @ 2.27 GHz)</a:t>
            </a:r>
          </a:p>
          <a:p>
            <a:pPr algn="r" eaLnBrk="1" hangingPunct="1">
              <a:defRPr/>
            </a:pPr>
            <a:r>
              <a:rPr lang="en-US" sz="1200" i="1" dirty="0" smtClean="0">
                <a:solidFill>
                  <a:srgbClr val="000000"/>
                </a:solidFill>
                <a:latin typeface="+mn-lt"/>
              </a:rPr>
              <a:t>Accelerators are synthesized in 32nm technology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250825" y="1114425"/>
          <a:ext cx="8701088" cy="3400872"/>
        </p:xfrm>
        <a:graphic>
          <a:graphicData uri="http://schemas.openxmlformats.org/drawingml/2006/table">
            <a:tbl>
              <a:tblPr/>
              <a:tblGrid>
                <a:gridCol w="1654175"/>
                <a:gridCol w="1319213"/>
                <a:gridCol w="1684706"/>
                <a:gridCol w="999461"/>
                <a:gridCol w="1488558"/>
                <a:gridCol w="1554975"/>
              </a:tblGrid>
              <a:tr h="77809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0000" marR="900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0000" marR="900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GPU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(NVIDIA Tesla M2075)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FPGA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(Xilinx V6)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Monolithic Accelerators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Composable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Accelerators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593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Deblur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Performance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97X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25X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58X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107X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42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Energy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19X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130X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369X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261X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93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Denoise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Performance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38X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12X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26X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37X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42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Energy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7.5X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89X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327X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308X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93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Segmentation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Performance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52X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78X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79X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155X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42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Energy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2.4X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371X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201X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149X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93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Registration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Performance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32X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24X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53X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109X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42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Energy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27.8X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31X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854X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1102X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42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Average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Performance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50X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27X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50X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+mn-cs"/>
                        </a:rPr>
                        <a:t>90X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42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Energy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10X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107X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379X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338X</a:t>
                      </a:r>
                    </a:p>
                  </a:txBody>
                  <a:tcPr marL="90000" marR="9000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2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Fixed-function accelerators are only designed for the target applications.</a:t>
            </a:r>
          </a:p>
          <a:p>
            <a:r>
              <a:rPr lang="en-US" dirty="0" smtClean="0"/>
              <a:t>Programmability</a:t>
            </a:r>
          </a:p>
          <a:p>
            <a:pPr lvl="1"/>
            <a:r>
              <a:rPr lang="en-US" dirty="0" smtClean="0"/>
              <a:t>Today’s accelerators are explicitly managed by programmers.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Screen Shot 2013-06-02 at 5.23.28 PM.png"/>
          <p:cNvPicPr>
            <a:picLocks noChangeAspect="1"/>
          </p:cNvPicPr>
          <p:nvPr/>
        </p:nvPicPr>
        <p:blipFill>
          <a:blip r:embed="rId4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04" r="-5804"/>
          <a:stretch>
            <a:fillRect/>
          </a:stretch>
        </p:blipFill>
        <p:spPr>
          <a:xfrm>
            <a:off x="-170583" y="1472021"/>
            <a:ext cx="9485167" cy="4953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1253" y="5946627"/>
            <a:ext cx="178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OMAP 4 </a:t>
            </a:r>
            <a:r>
              <a:rPr lang="en-US" sz="2400" b="1" dirty="0" err="1" smtClean="0"/>
              <a:t>SoC</a:t>
            </a:r>
            <a:endParaRPr lang="en-US" sz="2400" b="1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22183" y="1794379"/>
            <a:ext cx="6442722" cy="912257"/>
            <a:chOff x="622183" y="1794379"/>
            <a:chExt cx="6442722" cy="912257"/>
          </a:xfrm>
        </p:grpSpPr>
        <p:sp>
          <p:nvSpPr>
            <p:cNvPr id="32" name="Rectangle 31"/>
            <p:cNvSpPr/>
            <p:nvPr/>
          </p:nvSpPr>
          <p:spPr>
            <a:xfrm>
              <a:off x="622183" y="1794379"/>
              <a:ext cx="830049" cy="91225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ARM 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1169" y="1803078"/>
              <a:ext cx="463736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GPU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4874" y="1808916"/>
              <a:ext cx="700803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DSP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79049" y="1808557"/>
              <a:ext cx="635384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DSP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12425" y="2940230"/>
            <a:ext cx="8254217" cy="3484790"/>
            <a:chOff x="412425" y="2940230"/>
            <a:chExt cx="8254217" cy="3484790"/>
          </a:xfrm>
        </p:grpSpPr>
        <p:sp>
          <p:nvSpPr>
            <p:cNvPr id="45" name="Rectangle 44"/>
            <p:cNvSpPr/>
            <p:nvPr/>
          </p:nvSpPr>
          <p:spPr>
            <a:xfrm>
              <a:off x="412425" y="2940230"/>
              <a:ext cx="8254217" cy="289348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System Bus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3845111" y="4495186"/>
              <a:ext cx="2371553" cy="289348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Secondary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Bus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1363172" y="4511809"/>
              <a:ext cx="1821633" cy="289348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Secondary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Bus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3949457" y="5625314"/>
              <a:ext cx="1310064" cy="289348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Tertiary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Bus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426" y="1808916"/>
            <a:ext cx="7131374" cy="3192805"/>
            <a:chOff x="412426" y="1808916"/>
            <a:chExt cx="7131374" cy="3192805"/>
          </a:xfrm>
        </p:grpSpPr>
        <p:sp>
          <p:nvSpPr>
            <p:cNvPr id="40" name="Rectangle 39"/>
            <p:cNvSpPr/>
            <p:nvPr/>
          </p:nvSpPr>
          <p:spPr>
            <a:xfrm>
              <a:off x="412426" y="4375550"/>
              <a:ext cx="1379408" cy="626171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1400" y="1808916"/>
              <a:ext cx="432400" cy="891882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79223" y="1794379"/>
            <a:ext cx="7078721" cy="2972620"/>
            <a:chOff x="1579223" y="1794379"/>
            <a:chExt cx="7078721" cy="2972620"/>
          </a:xfrm>
        </p:grpSpPr>
        <p:sp>
          <p:nvSpPr>
            <p:cNvPr id="49" name="Rectangle 48"/>
            <p:cNvSpPr/>
            <p:nvPr/>
          </p:nvSpPr>
          <p:spPr>
            <a:xfrm>
              <a:off x="8225544" y="1811476"/>
              <a:ext cx="432400" cy="891882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11301" y="1811476"/>
              <a:ext cx="530229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USB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79223" y="1803078"/>
              <a:ext cx="647520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Audio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58130" y="1808916"/>
              <a:ext cx="855743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Video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92094" y="1794379"/>
              <a:ext cx="313759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Face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19966" y="1808557"/>
              <a:ext cx="1303696" cy="897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Imaging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489889" y="3665942"/>
              <a:ext cx="1034363" cy="1101057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USB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2230" y="1740999"/>
            <a:ext cx="2864370" cy="1073584"/>
            <a:chOff x="412230" y="1608483"/>
            <a:chExt cx="2864370" cy="1073584"/>
          </a:xfrm>
        </p:grpSpPr>
        <p:sp>
          <p:nvSpPr>
            <p:cNvPr id="53" name="Oval 52"/>
            <p:cNvSpPr/>
            <p:nvPr/>
          </p:nvSpPr>
          <p:spPr>
            <a:xfrm>
              <a:off x="1347176" y="1608483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133600" y="1717804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971800" y="1717804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971800" y="2362200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12230" y="2377267"/>
              <a:ext cx="304800" cy="304800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37480" y="6378603"/>
            <a:ext cx="53707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</a:t>
            </a:r>
            <a:r>
              <a:rPr lang="en-US" sz="1100" dirty="0"/>
              <a:t>://</a:t>
            </a:r>
            <a:r>
              <a:rPr lang="en-US" sz="1100" dirty="0" err="1"/>
              <a:t>www.anandtech.com</a:t>
            </a:r>
            <a:r>
              <a:rPr lang="en-US" sz="1100" dirty="0"/>
              <a:t>/show/4551/motorola-droid-3-review-third-times-a-charm/10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5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"/>
    </mc:Choice>
    <mc:Fallback xmlns="">
      <p:transition xmlns:p14="http://schemas.microsoft.com/office/powerpoint/2010/main" spd="slow" advTm="14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Fixed-function accelerators are only designed for the target applications.</a:t>
            </a:r>
          </a:p>
          <a:p>
            <a:r>
              <a:rPr lang="en-US" dirty="0" smtClean="0"/>
              <a:t>Programmability</a:t>
            </a:r>
          </a:p>
          <a:p>
            <a:pPr lvl="1"/>
            <a:r>
              <a:rPr lang="en-US" dirty="0" smtClean="0"/>
              <a:t>Today’s accelerators are explicitly managed by programmers. </a:t>
            </a:r>
          </a:p>
          <a:p>
            <a:r>
              <a:rPr lang="en-US" dirty="0"/>
              <a:t>Design Cost</a:t>
            </a:r>
          </a:p>
          <a:p>
            <a:pPr lvl="1"/>
            <a:r>
              <a:rPr lang="en-US" dirty="0" smtClean="0"/>
              <a:t>Accelerator (and RTL) </a:t>
            </a:r>
            <a:r>
              <a:rPr lang="en-US" dirty="0"/>
              <a:t>implementation is inherently tedious and time-consuming. </a:t>
            </a:r>
          </a:p>
          <a:p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9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1" y="274638"/>
            <a:ext cx="87015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Some highlights (and pain points) of our research in accelerator architectures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0414"/>
            <a:ext cx="2133600" cy="365125"/>
          </a:xfrm>
          <a:prstGeom prst="rect">
            <a:avLst/>
          </a:prstGeom>
        </p:spPr>
        <p:txBody>
          <a:bodyPr/>
          <a:lstStyle/>
          <a:p>
            <a:fld id="{39581343-6DF3-BD45-86AC-75D43BB3C16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227" name="Group 226"/>
          <p:cNvGrpSpPr/>
          <p:nvPr/>
        </p:nvGrpSpPr>
        <p:grpSpPr>
          <a:xfrm>
            <a:off x="270451" y="1728459"/>
            <a:ext cx="2714129" cy="4599389"/>
            <a:chOff x="270451" y="1728459"/>
            <a:chExt cx="2714129" cy="45993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39" y="2433953"/>
              <a:ext cx="2339108" cy="35421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6183" y="5958516"/>
              <a:ext cx="2085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Hempstead, ISCA’05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0451" y="1728459"/>
              <a:ext cx="27141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Event-Driven Architectures</a:t>
              </a:r>
            </a:p>
            <a:p>
              <a:pPr algn="ctr"/>
              <a:r>
                <a:rPr lang="en-US" dirty="0" smtClean="0"/>
                <a:t>For Wireless Sensor Nodes</a:t>
              </a:r>
              <a:endParaRPr lang="en-US" dirty="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295738" y="1728459"/>
            <a:ext cx="2520725" cy="4599389"/>
            <a:chOff x="3295738" y="1728459"/>
            <a:chExt cx="2520725" cy="4599389"/>
          </a:xfrm>
        </p:grpSpPr>
        <p:grpSp>
          <p:nvGrpSpPr>
            <p:cNvPr id="114" name="Group 113"/>
            <p:cNvGrpSpPr>
              <a:grpSpLocks noChangeAspect="1"/>
            </p:cNvGrpSpPr>
            <p:nvPr/>
          </p:nvGrpSpPr>
          <p:grpSpPr>
            <a:xfrm>
              <a:off x="3295738" y="2936301"/>
              <a:ext cx="2520725" cy="2548688"/>
              <a:chOff x="468423" y="2480736"/>
              <a:chExt cx="3643838" cy="3684261"/>
            </a:xfrm>
          </p:grpSpPr>
          <p:grpSp>
            <p:nvGrpSpPr>
              <p:cNvPr id="115" name="Group 147"/>
              <p:cNvGrpSpPr/>
              <p:nvPr/>
            </p:nvGrpSpPr>
            <p:grpSpPr>
              <a:xfrm>
                <a:off x="761422" y="3194158"/>
                <a:ext cx="3065246" cy="2431440"/>
                <a:chOff x="761422" y="3194158"/>
                <a:chExt cx="3065246" cy="2431440"/>
              </a:xfrm>
            </p:grpSpPr>
            <p:cxnSp>
              <p:nvCxnSpPr>
                <p:cNvPr id="217" name="Straight Connector 216"/>
                <p:cNvCxnSpPr>
                  <a:stCxn id="174" idx="2"/>
                  <a:endCxn id="168" idx="0"/>
                </p:cNvCxnSpPr>
                <p:nvPr/>
              </p:nvCxnSpPr>
              <p:spPr>
                <a:xfrm flipH="1">
                  <a:off x="761422" y="3208022"/>
                  <a:ext cx="17245" cy="2403709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5400000">
                  <a:off x="570326" y="4401255"/>
                  <a:ext cx="2431440" cy="1724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5400000">
                  <a:off x="1603259" y="4401255"/>
                  <a:ext cx="2431440" cy="1724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5400000">
                  <a:off x="2602325" y="4401255"/>
                  <a:ext cx="2431440" cy="1724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Straight Connector 115"/>
              <p:cNvCxnSpPr>
                <a:stCxn id="211" idx="2"/>
                <a:endCxn id="202" idx="0"/>
              </p:cNvCxnSpPr>
              <p:nvPr/>
            </p:nvCxnSpPr>
            <p:spPr>
              <a:xfrm rot="5400000">
                <a:off x="662412" y="4438214"/>
                <a:ext cx="123834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93" idx="2"/>
                <a:endCxn id="184" idx="0"/>
              </p:cNvCxnSpPr>
              <p:nvPr/>
            </p:nvCxnSpPr>
            <p:spPr>
              <a:xfrm rot="5400000">
                <a:off x="2719812" y="4438214"/>
                <a:ext cx="123834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211" idx="3"/>
                <a:endCxn id="193" idx="1"/>
              </p:cNvCxnSpPr>
              <p:nvPr/>
            </p:nvCxnSpPr>
            <p:spPr>
              <a:xfrm>
                <a:off x="1648779" y="3451847"/>
                <a:ext cx="1323006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1913466" y="5367876"/>
                <a:ext cx="736600" cy="31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008000"/>
                    </a:solidFill>
                  </a:rPr>
                  <a:t>AS OCN</a:t>
                </a:r>
                <a:endParaRPr lang="en-US" sz="800" dirty="0">
                  <a:solidFill>
                    <a:srgbClr val="008000"/>
                  </a:solidFill>
                </a:endParaRPr>
              </a:p>
            </p:txBody>
          </p:sp>
          <p:grpSp>
            <p:nvGrpSpPr>
              <p:cNvPr id="120" name="Group 157"/>
              <p:cNvGrpSpPr/>
              <p:nvPr/>
            </p:nvGrpSpPr>
            <p:grpSpPr>
              <a:xfrm>
                <a:off x="880538" y="3084650"/>
                <a:ext cx="804332" cy="734394"/>
                <a:chOff x="880538" y="3084650"/>
                <a:chExt cx="804332" cy="734394"/>
              </a:xfrm>
              <a:solidFill>
                <a:schemeClr val="accent3">
                  <a:lumMod val="75000"/>
                </a:schemeClr>
              </a:solidFill>
            </p:grpSpPr>
            <p:grpSp>
              <p:nvGrpSpPr>
                <p:cNvPr id="208" name="Group 153"/>
                <p:cNvGrpSpPr/>
                <p:nvPr/>
              </p:nvGrpSpPr>
              <p:grpSpPr>
                <a:xfrm flipV="1">
                  <a:off x="880538" y="3522132"/>
                  <a:ext cx="804332" cy="186267"/>
                  <a:chOff x="880538" y="3183466"/>
                  <a:chExt cx="804332" cy="186267"/>
                </a:xfrm>
                <a:grpFill/>
              </p:grpSpPr>
              <p:cxnSp>
                <p:nvCxnSpPr>
                  <p:cNvPr id="215" name="Elbow Connector 214"/>
                  <p:cNvCxnSpPr/>
                  <p:nvPr/>
                </p:nvCxnSpPr>
                <p:spPr>
                  <a:xfrm rot="16200000" flipV="1">
                    <a:off x="880537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Elbow Connector 215"/>
                  <p:cNvCxnSpPr/>
                  <p:nvPr/>
                </p:nvCxnSpPr>
                <p:spPr>
                  <a:xfrm rot="10800000" flipV="1">
                    <a:off x="1498603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152"/>
                <p:cNvGrpSpPr/>
                <p:nvPr/>
              </p:nvGrpSpPr>
              <p:grpSpPr>
                <a:xfrm>
                  <a:off x="880538" y="3183466"/>
                  <a:ext cx="804332" cy="186267"/>
                  <a:chOff x="880538" y="3183466"/>
                  <a:chExt cx="804332" cy="186267"/>
                </a:xfrm>
                <a:grpFill/>
              </p:grpSpPr>
              <p:cxnSp>
                <p:nvCxnSpPr>
                  <p:cNvPr id="213" name="Elbow Connector 212"/>
                  <p:cNvCxnSpPr/>
                  <p:nvPr/>
                </p:nvCxnSpPr>
                <p:spPr>
                  <a:xfrm rot="16200000" flipV="1">
                    <a:off x="880537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Elbow Connector 213"/>
                  <p:cNvCxnSpPr/>
                  <p:nvPr/>
                </p:nvCxnSpPr>
                <p:spPr>
                  <a:xfrm rot="10800000" flipV="1">
                    <a:off x="1498603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72"/>
                <p:cNvGrpSpPr/>
                <p:nvPr/>
              </p:nvGrpSpPr>
              <p:grpSpPr>
                <a:xfrm>
                  <a:off x="914385" y="3084650"/>
                  <a:ext cx="734394" cy="734394"/>
                  <a:chOff x="941442" y="3155284"/>
                  <a:chExt cx="734394" cy="734394"/>
                </a:xfrm>
                <a:grpFill/>
              </p:grpSpPr>
              <p:sp>
                <p:nvSpPr>
                  <p:cNvPr id="211" name="Diamond 210"/>
                  <p:cNvSpPr/>
                  <p:nvPr/>
                </p:nvSpPr>
                <p:spPr>
                  <a:xfrm>
                    <a:off x="941442" y="3155284"/>
                    <a:ext cx="734394" cy="734394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1013908" y="3259608"/>
                    <a:ext cx="588460" cy="489397"/>
                  </a:xfrm>
                  <a:prstGeom prst="rect">
                    <a:avLst/>
                  </a:prstGeom>
                  <a:grp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Accel </a:t>
                    </a:r>
                  </a:p>
                  <a:p>
                    <a:pPr algn="ctr"/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Store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21" name="Group 158"/>
              <p:cNvGrpSpPr/>
              <p:nvPr/>
            </p:nvGrpSpPr>
            <p:grpSpPr>
              <a:xfrm>
                <a:off x="880538" y="5057384"/>
                <a:ext cx="804332" cy="734394"/>
                <a:chOff x="880538" y="3084650"/>
                <a:chExt cx="804332" cy="734394"/>
              </a:xfrm>
              <a:solidFill>
                <a:schemeClr val="accent3">
                  <a:lumMod val="75000"/>
                </a:schemeClr>
              </a:solidFill>
            </p:grpSpPr>
            <p:grpSp>
              <p:nvGrpSpPr>
                <p:cNvPr id="199" name="Group 159"/>
                <p:cNvGrpSpPr/>
                <p:nvPr/>
              </p:nvGrpSpPr>
              <p:grpSpPr>
                <a:xfrm flipV="1">
                  <a:off x="880538" y="3522132"/>
                  <a:ext cx="804332" cy="186267"/>
                  <a:chOff x="880538" y="3183466"/>
                  <a:chExt cx="804332" cy="186267"/>
                </a:xfrm>
                <a:grpFill/>
              </p:grpSpPr>
              <p:cxnSp>
                <p:nvCxnSpPr>
                  <p:cNvPr id="206" name="Elbow Connector 205"/>
                  <p:cNvCxnSpPr/>
                  <p:nvPr/>
                </p:nvCxnSpPr>
                <p:spPr>
                  <a:xfrm rot="16200000" flipV="1">
                    <a:off x="880537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Elbow Connector 206"/>
                  <p:cNvCxnSpPr/>
                  <p:nvPr/>
                </p:nvCxnSpPr>
                <p:spPr>
                  <a:xfrm rot="10800000" flipV="1">
                    <a:off x="1498603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0" name="Group 160"/>
                <p:cNvGrpSpPr/>
                <p:nvPr/>
              </p:nvGrpSpPr>
              <p:grpSpPr>
                <a:xfrm>
                  <a:off x="880538" y="3183466"/>
                  <a:ext cx="804332" cy="186267"/>
                  <a:chOff x="880538" y="3183466"/>
                  <a:chExt cx="804332" cy="186267"/>
                </a:xfrm>
                <a:grpFill/>
              </p:grpSpPr>
              <p:cxnSp>
                <p:nvCxnSpPr>
                  <p:cNvPr id="204" name="Elbow Connector 203"/>
                  <p:cNvCxnSpPr/>
                  <p:nvPr/>
                </p:nvCxnSpPr>
                <p:spPr>
                  <a:xfrm rot="16200000" flipV="1">
                    <a:off x="880537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Elbow Connector 204"/>
                  <p:cNvCxnSpPr/>
                  <p:nvPr/>
                </p:nvCxnSpPr>
                <p:spPr>
                  <a:xfrm rot="10800000" flipV="1">
                    <a:off x="1498603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" name="Group 161"/>
                <p:cNvGrpSpPr/>
                <p:nvPr/>
              </p:nvGrpSpPr>
              <p:grpSpPr>
                <a:xfrm>
                  <a:off x="914385" y="3084650"/>
                  <a:ext cx="734394" cy="734394"/>
                  <a:chOff x="941442" y="3155284"/>
                  <a:chExt cx="734394" cy="734394"/>
                </a:xfrm>
                <a:grpFill/>
              </p:grpSpPr>
              <p:sp>
                <p:nvSpPr>
                  <p:cNvPr id="202" name="Diamond 201"/>
                  <p:cNvSpPr/>
                  <p:nvPr/>
                </p:nvSpPr>
                <p:spPr>
                  <a:xfrm>
                    <a:off x="941442" y="3155284"/>
                    <a:ext cx="734394" cy="734394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03" name="TextBox 202"/>
                  <p:cNvSpPr txBox="1"/>
                  <p:nvPr/>
                </p:nvSpPr>
                <p:spPr>
                  <a:xfrm>
                    <a:off x="1013908" y="3259608"/>
                    <a:ext cx="588460" cy="489397"/>
                  </a:xfrm>
                  <a:prstGeom prst="rect">
                    <a:avLst/>
                  </a:prstGeom>
                  <a:grp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Accel </a:t>
                    </a:r>
                  </a:p>
                  <a:p>
                    <a:pPr algn="ctr"/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Store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22" name="Group 168"/>
              <p:cNvGrpSpPr/>
              <p:nvPr/>
            </p:nvGrpSpPr>
            <p:grpSpPr>
              <a:xfrm>
                <a:off x="2937938" y="3084650"/>
                <a:ext cx="804332" cy="734394"/>
                <a:chOff x="880538" y="3084650"/>
                <a:chExt cx="804332" cy="734394"/>
              </a:xfrm>
              <a:solidFill>
                <a:schemeClr val="accent3">
                  <a:lumMod val="75000"/>
                </a:schemeClr>
              </a:solidFill>
            </p:grpSpPr>
            <p:grpSp>
              <p:nvGrpSpPr>
                <p:cNvPr id="190" name="Group 169"/>
                <p:cNvGrpSpPr/>
                <p:nvPr/>
              </p:nvGrpSpPr>
              <p:grpSpPr>
                <a:xfrm flipV="1">
                  <a:off x="880538" y="3522132"/>
                  <a:ext cx="804332" cy="186267"/>
                  <a:chOff x="880538" y="3183466"/>
                  <a:chExt cx="804332" cy="186267"/>
                </a:xfrm>
                <a:grpFill/>
              </p:grpSpPr>
              <p:cxnSp>
                <p:nvCxnSpPr>
                  <p:cNvPr id="197" name="Elbow Connector 196"/>
                  <p:cNvCxnSpPr/>
                  <p:nvPr/>
                </p:nvCxnSpPr>
                <p:spPr>
                  <a:xfrm rot="16200000" flipV="1">
                    <a:off x="880537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Elbow Connector 197"/>
                  <p:cNvCxnSpPr/>
                  <p:nvPr/>
                </p:nvCxnSpPr>
                <p:spPr>
                  <a:xfrm rot="10800000" flipV="1">
                    <a:off x="1498603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" name="Group 170"/>
                <p:cNvGrpSpPr/>
                <p:nvPr/>
              </p:nvGrpSpPr>
              <p:grpSpPr>
                <a:xfrm>
                  <a:off x="880538" y="3183466"/>
                  <a:ext cx="804332" cy="186267"/>
                  <a:chOff x="880538" y="3183466"/>
                  <a:chExt cx="804332" cy="186267"/>
                </a:xfrm>
                <a:grpFill/>
              </p:grpSpPr>
              <p:cxnSp>
                <p:nvCxnSpPr>
                  <p:cNvPr id="195" name="Elbow Connector 194"/>
                  <p:cNvCxnSpPr/>
                  <p:nvPr/>
                </p:nvCxnSpPr>
                <p:spPr>
                  <a:xfrm rot="16200000" flipV="1">
                    <a:off x="880537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Elbow Connector 195"/>
                  <p:cNvCxnSpPr/>
                  <p:nvPr/>
                </p:nvCxnSpPr>
                <p:spPr>
                  <a:xfrm rot="10800000" flipV="1">
                    <a:off x="1498603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2" name="Group 171"/>
                <p:cNvGrpSpPr/>
                <p:nvPr/>
              </p:nvGrpSpPr>
              <p:grpSpPr>
                <a:xfrm>
                  <a:off x="914385" y="3084650"/>
                  <a:ext cx="734394" cy="734394"/>
                  <a:chOff x="941442" y="3155284"/>
                  <a:chExt cx="734394" cy="734394"/>
                </a:xfrm>
                <a:grpFill/>
              </p:grpSpPr>
              <p:sp>
                <p:nvSpPr>
                  <p:cNvPr id="193" name="Diamond 192"/>
                  <p:cNvSpPr/>
                  <p:nvPr/>
                </p:nvSpPr>
                <p:spPr>
                  <a:xfrm>
                    <a:off x="941442" y="3155284"/>
                    <a:ext cx="734394" cy="734394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1013908" y="3259608"/>
                    <a:ext cx="588460" cy="489397"/>
                  </a:xfrm>
                  <a:prstGeom prst="rect">
                    <a:avLst/>
                  </a:prstGeom>
                  <a:grp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Accel </a:t>
                    </a:r>
                  </a:p>
                  <a:p>
                    <a:pPr algn="ctr"/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Store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23" name="Group 178"/>
              <p:cNvGrpSpPr/>
              <p:nvPr/>
            </p:nvGrpSpPr>
            <p:grpSpPr>
              <a:xfrm>
                <a:off x="2937938" y="5057384"/>
                <a:ext cx="804332" cy="734394"/>
                <a:chOff x="880538" y="3084650"/>
                <a:chExt cx="804332" cy="734394"/>
              </a:xfrm>
              <a:solidFill>
                <a:schemeClr val="accent3">
                  <a:lumMod val="75000"/>
                </a:schemeClr>
              </a:solidFill>
            </p:grpSpPr>
            <p:grpSp>
              <p:nvGrpSpPr>
                <p:cNvPr id="181" name="Group 179"/>
                <p:cNvGrpSpPr/>
                <p:nvPr/>
              </p:nvGrpSpPr>
              <p:grpSpPr>
                <a:xfrm flipV="1">
                  <a:off x="880538" y="3522132"/>
                  <a:ext cx="804332" cy="186267"/>
                  <a:chOff x="880538" y="3183466"/>
                  <a:chExt cx="804332" cy="186267"/>
                </a:xfrm>
                <a:grpFill/>
              </p:grpSpPr>
              <p:cxnSp>
                <p:nvCxnSpPr>
                  <p:cNvPr id="188" name="Elbow Connector 187"/>
                  <p:cNvCxnSpPr/>
                  <p:nvPr/>
                </p:nvCxnSpPr>
                <p:spPr>
                  <a:xfrm rot="16200000" flipV="1">
                    <a:off x="880537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Elbow Connector 188"/>
                  <p:cNvCxnSpPr/>
                  <p:nvPr/>
                </p:nvCxnSpPr>
                <p:spPr>
                  <a:xfrm rot="10800000" flipV="1">
                    <a:off x="1498603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Group 180"/>
                <p:cNvGrpSpPr/>
                <p:nvPr/>
              </p:nvGrpSpPr>
              <p:grpSpPr>
                <a:xfrm>
                  <a:off x="880538" y="3183466"/>
                  <a:ext cx="804332" cy="186267"/>
                  <a:chOff x="880538" y="3183466"/>
                  <a:chExt cx="804332" cy="186267"/>
                </a:xfrm>
                <a:grpFill/>
              </p:grpSpPr>
              <p:cxnSp>
                <p:nvCxnSpPr>
                  <p:cNvPr id="186" name="Elbow Connector 185"/>
                  <p:cNvCxnSpPr/>
                  <p:nvPr/>
                </p:nvCxnSpPr>
                <p:spPr>
                  <a:xfrm rot="16200000" flipV="1">
                    <a:off x="880537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Elbow Connector 186"/>
                  <p:cNvCxnSpPr/>
                  <p:nvPr/>
                </p:nvCxnSpPr>
                <p:spPr>
                  <a:xfrm rot="10800000" flipV="1">
                    <a:off x="1498603" y="3183467"/>
                    <a:ext cx="186267" cy="186266"/>
                  </a:xfrm>
                  <a:prstGeom prst="bentConnector3">
                    <a:avLst>
                      <a:gd name="adj1" fmla="val 4546"/>
                    </a:avLst>
                  </a:prstGeom>
                  <a:grpFill/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Group 181"/>
                <p:cNvGrpSpPr/>
                <p:nvPr/>
              </p:nvGrpSpPr>
              <p:grpSpPr>
                <a:xfrm>
                  <a:off x="914385" y="3084650"/>
                  <a:ext cx="734394" cy="734394"/>
                  <a:chOff x="941442" y="3155284"/>
                  <a:chExt cx="734394" cy="734394"/>
                </a:xfrm>
                <a:grpFill/>
              </p:grpSpPr>
              <p:sp>
                <p:nvSpPr>
                  <p:cNvPr id="184" name="Diamond 183"/>
                  <p:cNvSpPr/>
                  <p:nvPr/>
                </p:nvSpPr>
                <p:spPr>
                  <a:xfrm>
                    <a:off x="941442" y="3155284"/>
                    <a:ext cx="734394" cy="734394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1013908" y="3259608"/>
                    <a:ext cx="588460" cy="489397"/>
                  </a:xfrm>
                  <a:prstGeom prst="rect">
                    <a:avLst/>
                  </a:prstGeom>
                  <a:grp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Accel </a:t>
                    </a:r>
                  </a:p>
                  <a:p>
                    <a:pPr algn="ctr"/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Store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24" name="Group 58"/>
              <p:cNvGrpSpPr/>
              <p:nvPr/>
            </p:nvGrpSpPr>
            <p:grpSpPr>
              <a:xfrm>
                <a:off x="778667" y="2480736"/>
                <a:ext cx="3057115" cy="237888"/>
                <a:chOff x="778667" y="2480736"/>
                <a:chExt cx="3057115" cy="237888"/>
              </a:xfrm>
            </p:grpSpPr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778933" y="2497701"/>
                  <a:ext cx="3056849" cy="1242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>
                  <a:endCxn id="174" idx="0"/>
                </p:cNvCxnSpPr>
                <p:nvPr/>
              </p:nvCxnSpPr>
              <p:spPr>
                <a:xfrm flipH="1">
                  <a:off x="778667" y="2480736"/>
                  <a:ext cx="6" cy="23788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>
                  <a:endCxn id="150" idx="0"/>
                </p:cNvCxnSpPr>
                <p:nvPr/>
              </p:nvCxnSpPr>
              <p:spPr>
                <a:xfrm flipH="1">
                  <a:off x="3819264" y="2515394"/>
                  <a:ext cx="799" cy="20323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endCxn id="166" idx="0"/>
                </p:cNvCxnSpPr>
                <p:nvPr/>
              </p:nvCxnSpPr>
              <p:spPr>
                <a:xfrm>
                  <a:off x="1786347" y="2508532"/>
                  <a:ext cx="916" cy="21009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>
                  <a:endCxn id="158" idx="0"/>
                </p:cNvCxnSpPr>
                <p:nvPr/>
              </p:nvCxnSpPr>
              <p:spPr>
                <a:xfrm flipH="1">
                  <a:off x="2810668" y="2508534"/>
                  <a:ext cx="1381" cy="21009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61"/>
              <p:cNvGrpSpPr/>
              <p:nvPr/>
            </p:nvGrpSpPr>
            <p:grpSpPr>
              <a:xfrm>
                <a:off x="485669" y="2688753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73" name="Rounded Rectangle 172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7" name="Group 62"/>
              <p:cNvGrpSpPr/>
              <p:nvPr/>
            </p:nvGrpSpPr>
            <p:grpSpPr>
              <a:xfrm>
                <a:off x="468423" y="3616309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71" name="Rounded Rectangle 170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8" name="Group 65"/>
              <p:cNvGrpSpPr/>
              <p:nvPr/>
            </p:nvGrpSpPr>
            <p:grpSpPr>
              <a:xfrm>
                <a:off x="485669" y="4641344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69" name="Rounded Rectangle 168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9" name="Group 68"/>
              <p:cNvGrpSpPr/>
              <p:nvPr/>
            </p:nvGrpSpPr>
            <p:grpSpPr>
              <a:xfrm>
                <a:off x="468423" y="5581858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67" name="Rounded Rectangle 166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0" name="Group 79"/>
              <p:cNvGrpSpPr/>
              <p:nvPr/>
            </p:nvGrpSpPr>
            <p:grpSpPr>
              <a:xfrm>
                <a:off x="1494265" y="2688753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65" name="Rounded Rectangle 164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1" name="Group 82"/>
              <p:cNvGrpSpPr/>
              <p:nvPr/>
            </p:nvGrpSpPr>
            <p:grpSpPr>
              <a:xfrm>
                <a:off x="1477019" y="3616309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63" name="Rounded Rectangle 162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2" name="Group 85"/>
              <p:cNvGrpSpPr/>
              <p:nvPr/>
            </p:nvGrpSpPr>
            <p:grpSpPr>
              <a:xfrm>
                <a:off x="1494265" y="4641344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61" name="Rounded Rectangle 160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3" name="Group 88"/>
              <p:cNvGrpSpPr/>
              <p:nvPr/>
            </p:nvGrpSpPr>
            <p:grpSpPr>
              <a:xfrm>
                <a:off x="1477019" y="5581858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59" name="Rounded Rectangle 158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4" name="Group 103"/>
              <p:cNvGrpSpPr/>
              <p:nvPr/>
            </p:nvGrpSpPr>
            <p:grpSpPr>
              <a:xfrm>
                <a:off x="2517669" y="2688753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57" name="Rounded Rectangle 156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5" name="Group 106"/>
              <p:cNvGrpSpPr/>
              <p:nvPr/>
            </p:nvGrpSpPr>
            <p:grpSpPr>
              <a:xfrm>
                <a:off x="2500423" y="3616309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55" name="Rounded Rectangle 154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6" name="Group 109"/>
              <p:cNvGrpSpPr/>
              <p:nvPr/>
            </p:nvGrpSpPr>
            <p:grpSpPr>
              <a:xfrm>
                <a:off x="2517669" y="4641344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53" name="Rounded Rectangle 152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7" name="Group 112"/>
              <p:cNvGrpSpPr/>
              <p:nvPr/>
            </p:nvGrpSpPr>
            <p:grpSpPr>
              <a:xfrm>
                <a:off x="2500423" y="5581858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51" name="Rounded Rectangle 150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Group 121"/>
              <p:cNvGrpSpPr/>
              <p:nvPr/>
            </p:nvGrpSpPr>
            <p:grpSpPr>
              <a:xfrm>
                <a:off x="3526265" y="2688753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49" name="Rounded Rectangle 148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Group 124"/>
              <p:cNvGrpSpPr/>
              <p:nvPr/>
            </p:nvGrpSpPr>
            <p:grpSpPr>
              <a:xfrm>
                <a:off x="3509019" y="3616309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47" name="Rounded Rectangle 146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Group 127"/>
              <p:cNvGrpSpPr/>
              <p:nvPr/>
            </p:nvGrpSpPr>
            <p:grpSpPr>
              <a:xfrm>
                <a:off x="3526265" y="4641344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45" name="Rounded Rectangle 144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Group 130"/>
              <p:cNvGrpSpPr/>
              <p:nvPr/>
            </p:nvGrpSpPr>
            <p:grpSpPr>
              <a:xfrm>
                <a:off x="3509019" y="5581858"/>
                <a:ext cx="585996" cy="583139"/>
                <a:chOff x="394956" y="2688753"/>
                <a:chExt cx="585996" cy="583139"/>
              </a:xfrm>
              <a:solidFill>
                <a:schemeClr val="tx2"/>
              </a:solidFill>
            </p:grpSpPr>
            <p:sp>
              <p:nvSpPr>
                <p:cNvPr id="143" name="Rounded Rectangle 142"/>
                <p:cNvSpPr/>
                <p:nvPr/>
              </p:nvSpPr>
              <p:spPr>
                <a:xfrm>
                  <a:off x="397180" y="2688753"/>
                  <a:ext cx="583139" cy="58313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394956" y="2718625"/>
                  <a:ext cx="585996" cy="489398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Accel</a:t>
                  </a:r>
                </a:p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Core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42" name="Straight Connector 141"/>
              <p:cNvCxnSpPr>
                <a:stCxn id="202" idx="3"/>
                <a:endCxn id="184" idx="1"/>
              </p:cNvCxnSpPr>
              <p:nvPr/>
            </p:nvCxnSpPr>
            <p:spPr>
              <a:xfrm>
                <a:off x="1648779" y="5424581"/>
                <a:ext cx="1323006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21" name="TextBox 220"/>
            <p:cNvSpPr txBox="1"/>
            <p:nvPr/>
          </p:nvSpPr>
          <p:spPr>
            <a:xfrm>
              <a:off x="3579962" y="1728459"/>
              <a:ext cx="21221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Accelerator Memory</a:t>
              </a:r>
            </a:p>
            <a:p>
              <a:pPr algn="ctr"/>
              <a:r>
                <a:rPr lang="en-US" dirty="0" smtClean="0"/>
                <a:t>Systems Design:</a:t>
              </a:r>
            </a:p>
            <a:p>
              <a:pPr algn="ctr"/>
              <a:r>
                <a:rPr lang="en-US" dirty="0" smtClean="0"/>
                <a:t>“Accelerator Store”</a:t>
              </a:r>
              <a:endParaRPr lang="en-US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811674" y="5958516"/>
              <a:ext cx="1474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Lyons, CAL’10</a:t>
              </a:r>
              <a:endParaRPr lang="en-US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6122834" y="1728459"/>
            <a:ext cx="2679410" cy="4599389"/>
            <a:chOff x="6122834" y="1728459"/>
            <a:chExt cx="2679410" cy="4599389"/>
          </a:xfrm>
        </p:grpSpPr>
        <p:sp>
          <p:nvSpPr>
            <p:cNvPr id="222" name="TextBox 221"/>
            <p:cNvSpPr txBox="1"/>
            <p:nvPr/>
          </p:nvSpPr>
          <p:spPr>
            <a:xfrm>
              <a:off x="6707838" y="1728459"/>
              <a:ext cx="1761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Robobee</a:t>
              </a:r>
              <a:r>
                <a:rPr lang="en-US" dirty="0" smtClean="0"/>
                <a:t> “Brain”</a:t>
              </a:r>
            </a:p>
            <a:p>
              <a:pPr algn="ctr"/>
              <a:r>
                <a:rPr lang="en-US" dirty="0" smtClean="0"/>
                <a:t>System-on-Chip</a:t>
              </a:r>
              <a:endParaRPr lang="en-US" dirty="0"/>
            </a:p>
          </p:txBody>
        </p:sp>
        <p:pic>
          <p:nvPicPr>
            <p:cNvPr id="22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923" y="2740482"/>
              <a:ext cx="2166317" cy="162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TextBox 224"/>
            <p:cNvSpPr txBox="1"/>
            <p:nvPr/>
          </p:nvSpPr>
          <p:spPr>
            <a:xfrm>
              <a:off x="6425346" y="5958516"/>
              <a:ext cx="2376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Zhang, CICC’13, VLSI’15</a:t>
              </a:r>
              <a:endParaRPr lang="en-US" dirty="0"/>
            </a:p>
          </p:txBody>
        </p:sp>
        <p:pic>
          <p:nvPicPr>
            <p:cNvPr id="226" name="Picture 225" descr="Chip_Layout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2834" y="4636862"/>
              <a:ext cx="2679410" cy="1024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00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11344" y="2508229"/>
            <a:ext cx="2231430" cy="457200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Aladdin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34771" y="2513038"/>
            <a:ext cx="2287409" cy="457200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Light"/>
                <a:cs typeface="Helvetica Light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em5-Aladdin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11344" y="4952909"/>
            <a:ext cx="5610837" cy="679228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ASIC Flow or FPGA Prototype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4217" y="4885416"/>
            <a:ext cx="2131156" cy="72560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Prototyping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4217" y="2333760"/>
            <a:ext cx="2131156" cy="72560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Modeling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11344" y="3702532"/>
            <a:ext cx="2231430" cy="457200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Light"/>
                <a:cs typeface="Helvetica Light"/>
              </a:rPr>
              <a:t>High-Level Synthesis</a:t>
            </a:r>
          </a:p>
        </p:txBody>
      </p:sp>
      <p:cxnSp>
        <p:nvCxnSpPr>
          <p:cNvPr id="14" name="Straight Arrow Connector 13"/>
          <p:cNvCxnSpPr>
            <a:stCxn id="4" idx="2"/>
            <a:endCxn id="12" idx="0"/>
          </p:cNvCxnSpPr>
          <p:nvPr/>
        </p:nvCxnSpPr>
        <p:spPr>
          <a:xfrm>
            <a:off x="3727059" y="2965429"/>
            <a:ext cx="0" cy="737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934771" y="3704836"/>
            <a:ext cx="2287409" cy="454896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PARADE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Accelerator Research Infrastructure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4" idx="3"/>
            <a:endCxn id="5" idx="1"/>
          </p:cNvCxnSpPr>
          <p:nvPr/>
        </p:nvCxnSpPr>
        <p:spPr>
          <a:xfrm>
            <a:off x="4842774" y="2736829"/>
            <a:ext cx="1091997" cy="48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3"/>
            <a:endCxn id="18" idx="1"/>
          </p:cNvCxnSpPr>
          <p:nvPr/>
        </p:nvCxnSpPr>
        <p:spPr>
          <a:xfrm>
            <a:off x="4842774" y="3931132"/>
            <a:ext cx="1091997" cy="1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48211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26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75373" y="1423967"/>
            <a:ext cx="2131156" cy="72560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Standalone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55173" y="1417638"/>
            <a:ext cx="2131156" cy="72560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System Integration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cxnSp>
        <p:nvCxnSpPr>
          <p:cNvPr id="21" name="Straight Arrow Connector 20"/>
          <p:cNvCxnSpPr>
            <a:stCxn id="12" idx="2"/>
          </p:cNvCxnSpPr>
          <p:nvPr/>
        </p:nvCxnSpPr>
        <p:spPr>
          <a:xfrm>
            <a:off x="3727059" y="4159732"/>
            <a:ext cx="0" cy="793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60800" y="4356100"/>
            <a:ext cx="6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RTL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6157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8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7828" y="413650"/>
            <a:ext cx="8591550" cy="13589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tabLst>
                <a:tab pos="228600" algn="l"/>
              </a:tabLst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Panel: Rapid Exploration of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Accelerator-Rich Architectures</a:t>
            </a:r>
            <a:r>
              <a:rPr lang="en-US" sz="4000" dirty="0">
                <a:solidFill>
                  <a:srgbClr val="C00000"/>
                </a:solidFill>
              </a:rPr>
              <a:t/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3200" dirty="0" smtClean="0"/>
              <a:t>    </a:t>
            </a:r>
            <a:endParaRPr lang="en-US" altLang="zh-CN" dirty="0">
              <a:effectLst/>
              <a:ea typeface="宋体" charset="-122"/>
              <a:cs typeface="宋体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4238" y="1778140"/>
            <a:ext cx="8318954" cy="45329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Arial" charset="0"/>
              <a:buChar char="♦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2060"/>
              </a:buClr>
              <a:buFont typeface="Wingdings" charset="2"/>
              <a:buChar char="§"/>
              <a:defRPr sz="2400">
                <a:solidFill>
                  <a:srgbClr val="1F366F"/>
                </a:solidFill>
                <a:latin typeface="+mn-lt"/>
                <a:ea typeface="ＭＳ Ｐゴシック" charset="-128"/>
                <a:cs typeface="MS PGothic" charset="0"/>
              </a:defRPr>
            </a:lvl2pPr>
            <a:lvl3pPr marL="10287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404040"/>
              </a:buClr>
              <a:buSzPct val="50000"/>
              <a:buFont typeface="Arial Narrow" charset="0"/>
              <a:buChar char="●"/>
              <a:defRPr sz="2200">
                <a:solidFill>
                  <a:srgbClr val="404040"/>
                </a:solidFill>
                <a:latin typeface="+mn-lt"/>
                <a:ea typeface="ＭＳ Ｐゴシック" charset="-128"/>
                <a:cs typeface="MS PGothic" pitchFamily="34" charset="-128"/>
              </a:defRPr>
            </a:lvl3pPr>
            <a:lvl4pPr marL="13716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5F5F5F"/>
              </a:buClr>
              <a:buSzPct val="80000"/>
              <a:buFont typeface="Courier New" charset="0"/>
              <a:buChar char="o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5000"/>
              </a:lnSpc>
              <a:buFont typeface="Arial" charset="0"/>
              <a:buNone/>
            </a:pPr>
            <a:r>
              <a:rPr lang="en-US" altLang="zh-CN" sz="2400" dirty="0" smtClean="0">
                <a:solidFill>
                  <a:srgbClr val="000099"/>
                </a:solidFill>
                <a:latin typeface="Arial Narrow" charset="0"/>
                <a:ea typeface="MS PGothic" charset="0"/>
              </a:rPr>
              <a:t>Organizer: David Brooks (Harvard) and Jason Cong (UCLA)</a:t>
            </a:r>
          </a:p>
          <a:p>
            <a:pPr marL="0" indent="0" algn="ctr">
              <a:lnSpc>
                <a:spcPct val="105000"/>
              </a:lnSpc>
              <a:buFont typeface="Arial" charset="0"/>
              <a:buNone/>
            </a:pPr>
            <a:r>
              <a:rPr lang="en-US" altLang="zh-CN" sz="2400" dirty="0" smtClean="0">
                <a:solidFill>
                  <a:srgbClr val="000099"/>
                </a:solidFill>
                <a:latin typeface="Arial Narrow" charset="0"/>
                <a:ea typeface="MS PGothic" charset="0"/>
              </a:rPr>
              <a:t>Moderator: Jason Cong</a:t>
            </a:r>
          </a:p>
          <a:p>
            <a:pPr marL="0" indent="0" algn="ctr">
              <a:lnSpc>
                <a:spcPct val="105000"/>
              </a:lnSpc>
              <a:buFont typeface="Arial" charset="0"/>
              <a:buNone/>
            </a:pPr>
            <a:endParaRPr lang="en-US" altLang="zh-CN" sz="2400" dirty="0" smtClean="0">
              <a:solidFill>
                <a:srgbClr val="000099"/>
              </a:solidFill>
              <a:latin typeface="Arial Narrow" charset="0"/>
              <a:ea typeface="MS PGothic" charset="0"/>
            </a:endParaRPr>
          </a:p>
          <a:p>
            <a:pPr marL="0" indent="0" algn="ctr">
              <a:lnSpc>
                <a:spcPct val="105000"/>
              </a:lnSpc>
              <a:buFont typeface="Arial" charset="0"/>
              <a:buNone/>
            </a:pPr>
            <a:r>
              <a:rPr lang="en-US" altLang="zh-CN" sz="2400" dirty="0" smtClean="0">
                <a:solidFill>
                  <a:srgbClr val="000099"/>
                </a:solidFill>
                <a:latin typeface="Arial Narrow" charset="0"/>
                <a:ea typeface="MS PGothic" charset="0"/>
              </a:rPr>
              <a:t>	</a:t>
            </a:r>
            <a:r>
              <a:rPr lang="en-US" altLang="zh-CN" i="1" dirty="0" smtClean="0">
                <a:solidFill>
                  <a:srgbClr val="000099"/>
                </a:solidFill>
                <a:latin typeface="Arial Narrow" charset="0"/>
                <a:ea typeface="MS PGothic" charset="0"/>
              </a:rPr>
              <a:t>Panelists:</a:t>
            </a:r>
            <a:endParaRPr lang="en-US" altLang="zh-CN" sz="2000" i="1" dirty="0" smtClean="0">
              <a:solidFill>
                <a:srgbClr val="000099"/>
              </a:solidFill>
              <a:latin typeface="Arial Narrow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2400" dirty="0" err="1" smtClean="0"/>
              <a:t>Ameen</a:t>
            </a:r>
            <a:r>
              <a:rPr lang="en-US" sz="2400" dirty="0" smtClean="0"/>
              <a:t> </a:t>
            </a:r>
            <a:r>
              <a:rPr lang="en-US" sz="2400" dirty="0" err="1"/>
              <a:t>Akel</a:t>
            </a:r>
            <a:r>
              <a:rPr lang="en-US" sz="2400" dirty="0"/>
              <a:t> (Micron) </a:t>
            </a:r>
          </a:p>
          <a:p>
            <a:pPr marL="0" indent="0" algn="ctr">
              <a:buNone/>
            </a:pPr>
            <a:r>
              <a:rPr lang="en-US" sz="2400" dirty="0"/>
              <a:t>Chris Batten (Cornell) </a:t>
            </a:r>
          </a:p>
          <a:p>
            <a:pPr marL="0" indent="0" algn="ctr">
              <a:buNone/>
            </a:pPr>
            <a:r>
              <a:rPr lang="en-US" sz="2400" dirty="0"/>
              <a:t>Derek </a:t>
            </a:r>
            <a:r>
              <a:rPr lang="en-US" sz="2400" dirty="0" err="1"/>
              <a:t>Chiou</a:t>
            </a:r>
            <a:r>
              <a:rPr lang="en-US" sz="2400" dirty="0"/>
              <a:t> (UT-Austin/Microsoft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r>
              <a:rPr lang="en-US" sz="2400" dirty="0"/>
              <a:t>Boris </a:t>
            </a:r>
            <a:r>
              <a:rPr lang="en-US" sz="2400" dirty="0" err="1"/>
              <a:t>Ginzburg</a:t>
            </a:r>
            <a:r>
              <a:rPr lang="en-US" sz="2400" dirty="0"/>
              <a:t> (Intel) </a:t>
            </a:r>
          </a:p>
          <a:p>
            <a:pPr marL="0" indent="0" algn="ctr">
              <a:buNone/>
            </a:pPr>
            <a:r>
              <a:rPr lang="en-US" sz="2400" dirty="0"/>
              <a:t>Michael </a:t>
            </a:r>
            <a:r>
              <a:rPr lang="en-US" sz="2400" dirty="0" err="1"/>
              <a:t>Kishinevsky</a:t>
            </a:r>
            <a:r>
              <a:rPr lang="en-US" sz="2400" dirty="0"/>
              <a:t> (Intel) </a:t>
            </a:r>
          </a:p>
        </p:txBody>
      </p:sp>
    </p:spTree>
    <p:extLst>
      <p:ext uri="{BB962C8B-B14F-4D97-AF65-F5344CB8AC3E}">
        <p14:creationId xmlns:p14="http://schemas.microsoft.com/office/powerpoint/2010/main" val="145945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accelerators have you designed or plan to </a:t>
            </a:r>
            <a:r>
              <a:rPr lang="en-US" dirty="0" smtClean="0"/>
              <a:t>design?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process to select the workloads or kernels for acceleration?</a:t>
            </a:r>
          </a:p>
          <a:p>
            <a:r>
              <a:rPr lang="en-US" dirty="0" smtClean="0"/>
              <a:t>How </a:t>
            </a:r>
            <a:r>
              <a:rPr lang="en-US" dirty="0"/>
              <a:t>do you estimate the acceleration </a:t>
            </a:r>
            <a:r>
              <a:rPr lang="en-US" dirty="0" smtClean="0"/>
              <a:t>potential?</a:t>
            </a:r>
            <a:endParaRPr lang="en-US" dirty="0"/>
          </a:p>
          <a:p>
            <a:r>
              <a:rPr lang="en-US" dirty="0" smtClean="0"/>
              <a:t>What’s </a:t>
            </a:r>
            <a:r>
              <a:rPr lang="en-US" dirty="0"/>
              <a:t>your methodology for accelerator design?  E.g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do you select the communication scheme between the CPU and the accelerators? 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you do design space exploration?  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do you trade-off efficiency and flexibility in accelerator designs?</a:t>
            </a:r>
          </a:p>
          <a:p>
            <a:r>
              <a:rPr lang="en-US" dirty="0" smtClean="0"/>
              <a:t>How </a:t>
            </a:r>
            <a:r>
              <a:rPr lang="en-US" dirty="0"/>
              <a:t>do you validate your accelerator design, in terms of both performance and correctness?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3460" y="221221"/>
            <a:ext cx="9376750" cy="673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to the Panel (and attendees)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9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44"/>
            <a:ext cx="8229600" cy="1143000"/>
          </a:xfrm>
        </p:spPr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306393"/>
              </p:ext>
            </p:extLst>
          </p:nvPr>
        </p:nvGraphicFramePr>
        <p:xfrm>
          <a:off x="631982" y="1280119"/>
          <a:ext cx="8054817" cy="481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3691"/>
                <a:gridCol w="533112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Helvetica"/>
                          <a:cs typeface="Helvetica"/>
                        </a:rPr>
                        <a:t>Time</a:t>
                      </a:r>
                      <a:endParaRPr lang="en-US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Helvetica"/>
                          <a:cs typeface="Helvetica"/>
                        </a:rPr>
                        <a:t>Topic</a:t>
                      </a:r>
                      <a:endParaRPr lang="en-US" b="1" i="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9:00 am – 9:30 am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Introduction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Helvetica"/>
                          <a:cs typeface="Helvetica"/>
                        </a:rPr>
                        <a:t>9:30</a:t>
                      </a:r>
                      <a:r>
                        <a:rPr lang="en-US" sz="1400" b="1" i="0" baseline="0" dirty="0" smtClean="0">
                          <a:latin typeface="Helvetica"/>
                          <a:cs typeface="Helvetica"/>
                        </a:rPr>
                        <a:t> am – 10:10 am</a:t>
                      </a:r>
                      <a:endParaRPr lang="en-US" sz="1400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baseline="0" dirty="0" smtClean="0">
                          <a:latin typeface="Helvetica"/>
                          <a:cs typeface="Helvetica"/>
                        </a:rPr>
                        <a:t>Standalone Accelerator Simulation</a:t>
                      </a:r>
                      <a:r>
                        <a:rPr lang="en-US" sz="1400" b="1" i="0" dirty="0" smtClean="0">
                          <a:latin typeface="Helvetica"/>
                          <a:cs typeface="Helvetica"/>
                        </a:rPr>
                        <a:t>:</a:t>
                      </a:r>
                      <a:r>
                        <a:rPr lang="en-US" sz="1400" b="1" i="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1" i="0" dirty="0" smtClean="0">
                          <a:latin typeface="Helvetica"/>
                          <a:cs typeface="Helvetica"/>
                        </a:rPr>
                        <a:t>Aladdin</a:t>
                      </a:r>
                      <a:endParaRPr lang="en-US" sz="1400" b="1" i="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10:10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10:30 am</a:t>
                      </a:r>
                      <a:endParaRPr lang="en-US" sz="14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Standalone Accelerator Generation: High-Level Synthesis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10:30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11:00 am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HLS-Based Accelerator-Rich Architecture Simulation: PARADE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11:00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11:30 am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11:30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12:00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Pre-RTL SoC Simulation: gem5-Aladdin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12:00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 – 12:30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FPGA Prototyping: </a:t>
                      </a:r>
                      <a:r>
                        <a:rPr lang="en-US" sz="1400" b="0" i="0" baseline="0" dirty="0" err="1" smtClean="0">
                          <a:latin typeface="Helvetica Light"/>
                          <a:cs typeface="Helvetica Light"/>
                        </a:rPr>
                        <a:t>ARACompiler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12:30 pm – 2:00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Lunch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2:00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 – 3:00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Panel on Accelerator Research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3:00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 – 3:30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Accelerator Benchmarks and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Workload Characterization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3:30 pm – 4:00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4:00 pm – 5:00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Hands-on Exercise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</a:t>
                      </a:r>
                      <a:endParaRPr lang="en-US" sz="14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85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1" y="1476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CMOS Technology Scaling </a:t>
            </a:r>
            <a:endParaRPr lang="en-US" dirty="0"/>
          </a:p>
        </p:txBody>
      </p:sp>
      <p:grpSp>
        <p:nvGrpSpPr>
          <p:cNvPr id="17" name="Group 2"/>
          <p:cNvGrpSpPr>
            <a:grpSpLocks noChangeAspect="1"/>
          </p:cNvGrpSpPr>
          <p:nvPr/>
        </p:nvGrpSpPr>
        <p:grpSpPr bwMode="auto">
          <a:xfrm rot="21600000">
            <a:off x="931923" y="1270563"/>
            <a:ext cx="7118574" cy="5480585"/>
            <a:chOff x="-215901" y="-139700"/>
            <a:chExt cx="7658101" cy="5895145"/>
          </a:xfrm>
        </p:grpSpPr>
        <p:pic>
          <p:nvPicPr>
            <p:cNvPr id="18" name="Picture 3" descr="FallowPeriod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9" b="2585"/>
            <a:stretch>
              <a:fillRect/>
            </a:stretch>
          </p:blipFill>
          <p:spPr bwMode="auto">
            <a:xfrm>
              <a:off x="-1" y="0"/>
              <a:ext cx="7226220" cy="53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01" y="-139700"/>
              <a:ext cx="7658101" cy="589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1" y="1476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CMOS Technology Scaling </a:t>
            </a:r>
            <a:endParaRPr lang="en-US" dirty="0"/>
          </a:p>
        </p:txBody>
      </p:sp>
      <p:grpSp>
        <p:nvGrpSpPr>
          <p:cNvPr id="17" name="Group 2"/>
          <p:cNvGrpSpPr>
            <a:grpSpLocks noChangeAspect="1"/>
          </p:cNvGrpSpPr>
          <p:nvPr/>
        </p:nvGrpSpPr>
        <p:grpSpPr bwMode="auto">
          <a:xfrm rot="21600000">
            <a:off x="931923" y="1270563"/>
            <a:ext cx="7118574" cy="5480585"/>
            <a:chOff x="-215901" y="-139700"/>
            <a:chExt cx="7658101" cy="5895145"/>
          </a:xfrm>
        </p:grpSpPr>
        <p:pic>
          <p:nvPicPr>
            <p:cNvPr id="18" name="Picture 3" descr="FallowPeriod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9" b="2585"/>
            <a:stretch>
              <a:fillRect/>
            </a:stretch>
          </p:blipFill>
          <p:spPr bwMode="auto">
            <a:xfrm>
              <a:off x="-1" y="0"/>
              <a:ext cx="7226220" cy="53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01" y="-139700"/>
              <a:ext cx="7658101" cy="589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930272" y="2408313"/>
            <a:ext cx="2118327" cy="3223065"/>
            <a:chOff x="5930272" y="2408313"/>
            <a:chExt cx="2118327" cy="3223065"/>
          </a:xfrm>
        </p:grpSpPr>
        <p:sp>
          <p:nvSpPr>
            <p:cNvPr id="10" name="TextBox 9"/>
            <p:cNvSpPr txBox="1"/>
            <p:nvPr/>
          </p:nvSpPr>
          <p:spPr>
            <a:xfrm>
              <a:off x="6577223" y="3582515"/>
              <a:ext cx="14713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Technological</a:t>
              </a:r>
            </a:p>
            <a:p>
              <a:r>
                <a:rPr lang="en-US" dirty="0" smtClean="0"/>
                <a:t>Fallow Period</a:t>
              </a:r>
            </a:p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30272" y="2408313"/>
              <a:ext cx="682880" cy="322306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356350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FallowPerio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2585"/>
          <a:stretch>
            <a:fillRect/>
          </a:stretch>
        </p:blipFill>
        <p:spPr bwMode="auto">
          <a:xfrm>
            <a:off x="371387" y="859290"/>
            <a:ext cx="8338320" cy="596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1" y="1476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…and it’s about time.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581343-6DF3-BD45-86AC-75D43BB3C163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08554" y="2314225"/>
            <a:ext cx="1784801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Golden Age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Design</a:t>
            </a:r>
          </a:p>
          <a:p>
            <a:pPr algn="ctr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208554" y="3628229"/>
            <a:ext cx="1784801" cy="647898"/>
          </a:xfrm>
          <a:prstGeom prst="line">
            <a:avLst/>
          </a:prstGeom>
          <a:ln w="76200" cmpd="sng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08554" y="3628229"/>
            <a:ext cx="1784801" cy="647898"/>
          </a:xfrm>
          <a:prstGeom prst="line">
            <a:avLst/>
          </a:prstGeom>
          <a:ln w="76200" cmpd="sng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33147" y="1749322"/>
            <a:ext cx="942869" cy="4230267"/>
          </a:xfrm>
          <a:prstGeom prst="rect">
            <a:avLst/>
          </a:prstGeom>
          <a:solidFill>
            <a:srgbClr val="FFFF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76016" y="3475754"/>
            <a:ext cx="1935446" cy="1200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Technological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Fallow Period</a:t>
            </a: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1267" y="5170226"/>
            <a:ext cx="152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[Colwell 2012]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22671" y="117306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7nm, ~50B </a:t>
            </a:r>
            <a:r>
              <a:rPr lang="en-US" dirty="0" err="1" smtClean="0"/>
              <a:t>tx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02562" y="1519982"/>
            <a:ext cx="0" cy="458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1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730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Technology Trends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0876"/>
            <a:ext cx="7213600" cy="541020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6842149" y="3715624"/>
            <a:ext cx="0" cy="1962834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400801" y="4469062"/>
            <a:ext cx="1606997" cy="5896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>
            <a:softEdge rad="31750"/>
          </a:effectLst>
        </p:spPr>
        <p:txBody>
          <a:bodyPr wrap="none" lIns="0" tIns="0" rIns="0" bIns="0" anchor="ctr">
            <a:noAutofit/>
          </a:bodyPr>
          <a:lstStyle/>
          <a:p>
            <a:pPr defTabSz="914400">
              <a:lnSpc>
                <a:spcPct val="85000"/>
              </a:lnSpc>
            </a:pPr>
            <a:r>
              <a:rPr lang="en-US" sz="2400" b="1" dirty="0" smtClean="0">
                <a:solidFill>
                  <a:srgbClr val="2F5897"/>
                </a:solidFill>
                <a:latin typeface="Arial Narrow" pitchFamily="34" charset="0"/>
              </a:rPr>
              <a:t>Technology</a:t>
            </a:r>
            <a:endParaRPr lang="en-US" sz="2400" b="1" dirty="0">
              <a:solidFill>
                <a:srgbClr val="2F5897"/>
              </a:solidFill>
              <a:latin typeface="Arial Narrow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5108" y="1822529"/>
            <a:ext cx="0" cy="175197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415185" y="2399889"/>
            <a:ext cx="1051706" cy="5896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txBody>
          <a:bodyPr wrap="none" lIns="0" tIns="0" rIns="0" bIns="0" anchor="ctr">
            <a:noAutofit/>
          </a:bodyPr>
          <a:lstStyle/>
          <a:p>
            <a:pPr defTabSz="914400">
              <a:lnSpc>
                <a:spcPct val="85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Design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9027" y="6312237"/>
            <a:ext cx="3978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defTabSz="914400"/>
            <a:r>
              <a:rPr lang="en-US" dirty="0" err="1"/>
              <a:t>Danowitz</a:t>
            </a:r>
            <a:r>
              <a:rPr lang="en-US" dirty="0"/>
              <a:t> et al., CACM 04/2012, </a:t>
            </a:r>
            <a:r>
              <a:rPr lang="en-US" dirty="0" smtClean="0"/>
              <a:t>Figure </a:t>
            </a:r>
            <a:r>
              <a:rPr lang="en-US" dirty="0"/>
              <a:t>1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6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for Specialized Architectures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300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3B0AF-2972-374A-962C-57A69A554589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707933"/>
            <a:ext cx="6743700" cy="4386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52494" y="5987018"/>
            <a:ext cx="317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[</a:t>
            </a:r>
            <a:r>
              <a:rPr lang="en-US" dirty="0" err="1" smtClean="0">
                <a:latin typeface="Helvetica Light"/>
                <a:cs typeface="Helvetica Light"/>
              </a:rPr>
              <a:t>Brodersen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>
                <a:latin typeface="Helvetica Light"/>
                <a:cs typeface="Helvetica Light"/>
              </a:rPr>
              <a:t>and </a:t>
            </a:r>
            <a:r>
              <a:rPr lang="en-US" dirty="0" err="1" smtClean="0">
                <a:latin typeface="Helvetica Light"/>
                <a:cs typeface="Helvetica Light"/>
              </a:rPr>
              <a:t>Meng</a:t>
            </a:r>
            <a:r>
              <a:rPr lang="en-US" dirty="0" smtClean="0">
                <a:latin typeface="Helvetica Light"/>
                <a:cs typeface="Helvetica Light"/>
              </a:rPr>
              <a:t>, 2002]</a:t>
            </a:r>
            <a:endParaRPr lang="en-US" dirty="0">
              <a:latin typeface="Helvetica Light"/>
              <a:cs typeface="Helvetica Ligh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73090"/>
              </p:ext>
            </p:extLst>
          </p:nvPr>
        </p:nvGraphicFramePr>
        <p:xfrm>
          <a:off x="7002871" y="2428847"/>
          <a:ext cx="1992673" cy="200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413"/>
                <a:gridCol w="15522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16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Encryption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17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Hearing Aid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18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FIR for disk read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19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MPEG Encoder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20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802.11 Baseband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46988" y="4430366"/>
            <a:ext cx="2250487" cy="916785"/>
          </a:xfrm>
          <a:prstGeom prst="rect">
            <a:avLst/>
          </a:prstGeom>
          <a:solidFill>
            <a:srgbClr val="0080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72770" y="4054923"/>
            <a:ext cx="813295" cy="267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96863" y="2592038"/>
            <a:ext cx="813295" cy="438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52494" y="1990833"/>
            <a:ext cx="813295" cy="438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97476" y="3286270"/>
            <a:ext cx="2027668" cy="2060881"/>
          </a:xfrm>
          <a:prstGeom prst="rect">
            <a:avLst/>
          </a:prstGeom>
          <a:solidFill>
            <a:srgbClr val="00FF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25144" y="2428848"/>
            <a:ext cx="1481756" cy="2918304"/>
          </a:xfrm>
          <a:prstGeom prst="rect">
            <a:avLst/>
          </a:prstGeom>
          <a:solidFill>
            <a:srgbClr val="FF6666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1" y="1476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Beyond Homogeneous Parallelism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142170" y="1657560"/>
            <a:ext cx="4935216" cy="4801265"/>
          </a:xfrm>
          <a:prstGeom prst="ellipse">
            <a:avLst/>
          </a:prstGeom>
          <a:gradFill flip="none" rotWithShape="1">
            <a:gsLst>
              <a:gs pos="75000">
                <a:schemeClr val="accent3">
                  <a:lumMod val="75000"/>
                </a:schemeClr>
              </a:gs>
              <a:gs pos="0">
                <a:schemeClr val="accent6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stCxn id="34" idx="2"/>
          </p:cNvCxnSpPr>
          <p:nvPr/>
        </p:nvCxnSpPr>
        <p:spPr>
          <a:xfrm flipH="1">
            <a:off x="4610656" y="1548067"/>
            <a:ext cx="35668" cy="500887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3"/>
          </p:cNvCxnSpPr>
          <p:nvPr/>
        </p:nvCxnSpPr>
        <p:spPr>
          <a:xfrm>
            <a:off x="1677461" y="4009800"/>
            <a:ext cx="5447790" cy="27339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47991" y="2924982"/>
            <a:ext cx="178901" cy="17417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6676" y="4775987"/>
            <a:ext cx="178901" cy="17417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1655" y="5777030"/>
            <a:ext cx="178901" cy="17417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90835" y="3751180"/>
            <a:ext cx="178901" cy="17417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646324" y="2925870"/>
            <a:ext cx="1178133" cy="1083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33879" y="3155918"/>
            <a:ext cx="92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SIMD/ SSE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73647" y="4855977"/>
            <a:ext cx="111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AESDEC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8400" y="3794356"/>
            <a:ext cx="1029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Core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3846" y="3730989"/>
            <a:ext cx="1714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Out of Core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646324" y="2994935"/>
            <a:ext cx="805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GPU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6320070" y="5951209"/>
            <a:ext cx="993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H.264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6701547" y="2348604"/>
            <a:ext cx="182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Composable </a:t>
            </a:r>
          </a:p>
          <a:p>
            <a:pPr algn="ctr"/>
            <a:r>
              <a:rPr lang="en-US" sz="2200" dirty="0" smtClean="0"/>
              <a:t>Accelerators</a:t>
            </a:r>
            <a:endParaRPr lang="en-US" sz="2200" dirty="0"/>
          </a:p>
        </p:txBody>
      </p:sp>
      <p:cxnSp>
        <p:nvCxnSpPr>
          <p:cNvPr id="32" name="Straight Arrow Connector 31"/>
          <p:cNvCxnSpPr>
            <a:stCxn id="21" idx="0"/>
          </p:cNvCxnSpPr>
          <p:nvPr/>
        </p:nvCxnSpPr>
        <p:spPr>
          <a:xfrm flipV="1">
            <a:off x="6331106" y="2835164"/>
            <a:ext cx="18088" cy="29418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74876" y="3293614"/>
            <a:ext cx="136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Energy </a:t>
            </a:r>
          </a:p>
          <a:p>
            <a:pPr algn="ctr"/>
            <a:r>
              <a:rPr lang="en-US" sz="2200" dirty="0" smtClean="0"/>
              <a:t>Efficiency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3468191" y="1117180"/>
            <a:ext cx="2356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Programmability</a:t>
            </a:r>
            <a:endParaRPr lang="en-US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3531127" y="6466231"/>
            <a:ext cx="2159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Fixed Function</a:t>
            </a:r>
            <a:endParaRPr lang="en-US" sz="2200" dirty="0"/>
          </a:p>
        </p:txBody>
      </p:sp>
      <p:sp>
        <p:nvSpPr>
          <p:cNvPr id="64" name="Rectangle 63"/>
          <p:cNvSpPr/>
          <p:nvPr/>
        </p:nvSpPr>
        <p:spPr>
          <a:xfrm>
            <a:off x="6167225" y="2341094"/>
            <a:ext cx="260266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32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35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  <p:bldP spid="21" grpId="0" animBg="1"/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_A8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81" y="1418551"/>
            <a:ext cx="4390814" cy="5413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Cores, GPUs, and Accelerators:</a:t>
            </a:r>
            <a:br>
              <a:rPr lang="en-US" dirty="0" smtClean="0"/>
            </a:br>
            <a:r>
              <a:rPr lang="en-US" dirty="0" smtClean="0"/>
              <a:t>Apple A8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1230" y="2228768"/>
            <a:ext cx="135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Out-of-Core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Accelerators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51870" y="6406158"/>
            <a:ext cx="2133600" cy="365125"/>
          </a:xfrm>
        </p:spPr>
        <p:txBody>
          <a:bodyPr/>
          <a:lstStyle/>
          <a:p>
            <a:fld id="{39581343-6DF3-BD45-86AC-75D43BB3C163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45857" y="5403393"/>
            <a:ext cx="2651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/>
                <a:cs typeface="Calibri Light"/>
              </a:rPr>
              <a:t>[Die photo from </a:t>
            </a:r>
            <a:r>
              <a:rPr lang="en-US" sz="1400" dirty="0" err="1">
                <a:latin typeface="Calibri Light"/>
                <a:cs typeface="Calibri Light"/>
              </a:rPr>
              <a:t>Chipworks</a:t>
            </a:r>
            <a:r>
              <a:rPr lang="en-US" sz="1400" dirty="0">
                <a:latin typeface="Calibri Light"/>
                <a:cs typeface="Calibri Light"/>
              </a:rPr>
              <a:t>]</a:t>
            </a:r>
          </a:p>
          <a:p>
            <a:r>
              <a:rPr lang="en-US" sz="1400" dirty="0">
                <a:latin typeface="Calibri Light"/>
                <a:cs typeface="Calibri Light"/>
              </a:rPr>
              <a:t>[Accelerators annotated </a:t>
            </a:r>
            <a:r>
              <a:rPr lang="en-US" sz="1400" dirty="0" smtClean="0">
                <a:latin typeface="Calibri Light"/>
                <a:cs typeface="Calibri Light"/>
              </a:rPr>
              <a:t>by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Sophia </a:t>
            </a:r>
            <a:r>
              <a:rPr lang="en-US" sz="1400" dirty="0">
                <a:latin typeface="Calibri Light"/>
                <a:cs typeface="Calibri Light"/>
              </a:rPr>
              <a:t>Shao @ Harvard]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699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19108</TotalTime>
  <Words>1508</Words>
  <Application>Microsoft Macintosh PowerPoint</Application>
  <PresentationFormat>On-screen Show (4:3)</PresentationFormat>
  <Paragraphs>497</Paragraphs>
  <Slides>29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Acrobat Document</vt:lpstr>
      <vt:lpstr>Rapid Exploration of Accelerator-rich Architectures:  Automation from Concept to Prototyping</vt:lpstr>
      <vt:lpstr>Tutorial Outline</vt:lpstr>
      <vt:lpstr>CMOS Technology Scaling </vt:lpstr>
      <vt:lpstr>CMOS Technology Scaling </vt:lpstr>
      <vt:lpstr>…and it’s about time.</vt:lpstr>
      <vt:lpstr>Technology Trends</vt:lpstr>
      <vt:lpstr>Potential for Specialized Architectures</vt:lpstr>
      <vt:lpstr>Beyond Homogeneous Parallelism</vt:lpstr>
      <vt:lpstr>Cores, GPUs, and Accelerators: Apple A8 SoC</vt:lpstr>
      <vt:lpstr>Cores, GPUs, and Accelerators: Apple A8 SoC</vt:lpstr>
      <vt:lpstr>Challenges in Accelerators</vt:lpstr>
      <vt:lpstr>Composable Customization</vt:lpstr>
      <vt:lpstr>Composable Customization</vt:lpstr>
      <vt:lpstr>Composable Customization</vt:lpstr>
      <vt:lpstr>Composable Customization</vt:lpstr>
      <vt:lpstr>Composable Customization</vt:lpstr>
      <vt:lpstr>Composable Customization</vt:lpstr>
      <vt:lpstr>Composable Accelerators with Programmable Fabrics [ISLPED’2013]</vt:lpstr>
      <vt:lpstr>Composable Accelerators from Accelerator Building Blocks (ABBs)</vt:lpstr>
      <vt:lpstr>Composable Accelerators [ISLPED’2012]</vt:lpstr>
      <vt:lpstr>PowerPoint Presentation</vt:lpstr>
      <vt:lpstr>Challenges in Accelerators</vt:lpstr>
      <vt:lpstr>Today’s SoC</vt:lpstr>
      <vt:lpstr>Challenges in Accelerators</vt:lpstr>
      <vt:lpstr>Some highlights (and pain points) of our research in accelerator architectures</vt:lpstr>
      <vt:lpstr>Accelerator Research Infrastructure</vt:lpstr>
      <vt:lpstr>Panel: Rapid Exploration of  Accelerator-Rich Architectures     </vt:lpstr>
      <vt:lpstr>Questions to the Panel (and attendees)</vt:lpstr>
      <vt:lpstr>Tutorial Outline</vt:lpstr>
    </vt:vector>
  </TitlesOfParts>
  <Company>Harvard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performance and energy across multiple scales of computing: From RoboBees to cloud computing</dc:title>
  <dc:creator>Gu-Yeon Wei</dc:creator>
  <cp:lastModifiedBy>Sophia</cp:lastModifiedBy>
  <cp:revision>784</cp:revision>
  <cp:lastPrinted>2014-03-08T14:25:02Z</cp:lastPrinted>
  <dcterms:created xsi:type="dcterms:W3CDTF">2013-06-13T14:31:16Z</dcterms:created>
  <dcterms:modified xsi:type="dcterms:W3CDTF">2015-06-13T16:00:52Z</dcterms:modified>
</cp:coreProperties>
</file>