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sldx" ContentType="application/vnd.openxmlformats-officedocument.presentationml.slide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2.bin" ContentType="application/vnd.openxmlformats-officedocument.oleObject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68" r:id="rId2"/>
    <p:sldMasterId id="2147483676" r:id="rId3"/>
    <p:sldMasterId id="2147483683" r:id="rId4"/>
  </p:sldMasterIdLst>
  <p:notesMasterIdLst>
    <p:notesMasterId r:id="rId42"/>
  </p:notesMasterIdLst>
  <p:sldIdLst>
    <p:sldId id="257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4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3" r:id="rId39"/>
    <p:sldId id="284" r:id="rId40"/>
    <p:sldId id="285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notesMaster" Target="notesMasters/notes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EB1EC-6E25-D34A-9CBF-F110DCA5D439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E1253-7E95-B045-B1E1-8DD48B99AB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73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4113" y="677863"/>
            <a:ext cx="4552950" cy="3414712"/>
          </a:xfrm>
          <a:ln/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1388" y="4341813"/>
            <a:ext cx="4975225" cy="4144962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865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Accelerators take so long</a:t>
            </a:r>
            <a:r>
              <a:rPr lang="en-US" baseline="0" dirty="0" smtClean="0"/>
              <a:t> to make.</a:t>
            </a:r>
          </a:p>
          <a:p>
            <a:r>
              <a:rPr lang="en-US" baseline="0" dirty="0" smtClean="0"/>
              <a:t>First have to understand space and the possible solutions.</a:t>
            </a:r>
          </a:p>
          <a:p>
            <a:r>
              <a:rPr lang="en-US" dirty="0" smtClean="0"/>
              <a:t>Then</a:t>
            </a:r>
            <a:r>
              <a:rPr lang="en-US" baseline="0" dirty="0" smtClean="0"/>
              <a:t> you have to pick a solution: sorting is a generic problem and each solution has its unique set of trade-offs.</a:t>
            </a:r>
          </a:p>
          <a:p>
            <a:r>
              <a:rPr lang="en-US" baseline="0" dirty="0" smtClean="0"/>
              <a:t>Next you implement the RTL (an often tedious process) and test it until all tests pass.</a:t>
            </a:r>
          </a:p>
          <a:p>
            <a:r>
              <a:rPr lang="en-US" baseline="0" dirty="0" smtClean="0"/>
              <a:t>Finally, the engineer must meet constraints and performance requirements manually.</a:t>
            </a:r>
          </a:p>
          <a:p>
            <a:r>
              <a:rPr lang="en-US" baseline="0" dirty="0" smtClean="0">
                <a:sym typeface="Wingdings"/>
              </a:rPr>
              <a:t> What if when tuning I break the test? It’s not ideal..</a:t>
            </a:r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5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all this work, you only have 1 design point.</a:t>
            </a:r>
          </a:p>
          <a:p>
            <a:r>
              <a:rPr lang="en-US" baseline="0" dirty="0" smtClean="0"/>
              <a:t>If it doesn’t meet the spec, you iterate.</a:t>
            </a:r>
          </a:p>
          <a:p>
            <a:r>
              <a:rPr lang="en-US" baseline="0" dirty="0" smtClean="0"/>
              <a:t>Becomes informed guess and check, and an intuition based approach heavily reliant on the engineers skill sets.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1552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 err="1" smtClean="0"/>
              <a:t>hls</a:t>
            </a:r>
            <a:r>
              <a:rPr lang="en-US" dirty="0" smtClean="0"/>
              <a:t> for accelerators</a:t>
            </a:r>
          </a:p>
          <a:p>
            <a:r>
              <a:rPr lang="en-US" dirty="0" smtClean="0"/>
              <a:t>Specs keep changing (IIOF AND CONV. Increased 5/10x lines of code)</a:t>
            </a:r>
          </a:p>
          <a:p>
            <a:r>
              <a:rPr lang="en-US" dirty="0" smtClean="0"/>
              <a:t>Kept wanting</a:t>
            </a:r>
            <a:r>
              <a:rPr lang="en-US" baseline="0" dirty="0" smtClean="0"/>
              <a:t> to add stuff (</a:t>
            </a:r>
            <a:r>
              <a:rPr lang="en-US" baseline="0" dirty="0" err="1" smtClean="0"/>
              <a:t>dsp</a:t>
            </a:r>
            <a:r>
              <a:rPr lang="en-US" baseline="0" dirty="0" smtClean="0"/>
              <a:t> engines)</a:t>
            </a:r>
          </a:p>
          <a:p>
            <a:r>
              <a:rPr lang="en-US" baseline="0" dirty="0" smtClean="0"/>
              <a:t>Easy in C.</a:t>
            </a:r>
          </a:p>
          <a:p>
            <a:r>
              <a:rPr lang="en-US" baseline="0" dirty="0" smtClean="0"/>
              <a:t>Spent ALL time testing and getting the system to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THINGS CHANGED UP TO THE WEEK BEFORE TAPE OUT.</a:t>
            </a:r>
          </a:p>
          <a:p>
            <a:r>
              <a:rPr lang="en-US" baseline="0" dirty="0" smtClean="0"/>
              <a:t>-- couldn’t have tuned for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45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Used </a:t>
            </a:r>
            <a:r>
              <a:rPr lang="en-US" dirty="0" err="1" smtClean="0"/>
              <a:t>hls</a:t>
            </a:r>
            <a:r>
              <a:rPr lang="en-US" dirty="0" smtClean="0"/>
              <a:t> for accelerators</a:t>
            </a:r>
          </a:p>
          <a:p>
            <a:r>
              <a:rPr lang="en-US" dirty="0" smtClean="0"/>
              <a:t>Specs keep changing (IIOF AND CONV. Increased 5/10x lines of code)</a:t>
            </a:r>
          </a:p>
          <a:p>
            <a:r>
              <a:rPr lang="en-US" dirty="0" smtClean="0"/>
              <a:t>Kept wanting</a:t>
            </a:r>
            <a:r>
              <a:rPr lang="en-US" baseline="0" dirty="0" smtClean="0"/>
              <a:t> to add stuff (</a:t>
            </a:r>
            <a:r>
              <a:rPr lang="en-US" baseline="0" dirty="0" err="1" smtClean="0"/>
              <a:t>dsp</a:t>
            </a:r>
            <a:r>
              <a:rPr lang="en-US" baseline="0" dirty="0" smtClean="0"/>
              <a:t> engines)</a:t>
            </a:r>
          </a:p>
          <a:p>
            <a:r>
              <a:rPr lang="en-US" baseline="0" dirty="0" smtClean="0"/>
              <a:t>Easy in C.</a:t>
            </a:r>
          </a:p>
          <a:p>
            <a:r>
              <a:rPr lang="en-US" baseline="0" dirty="0" smtClean="0"/>
              <a:t>Spent ALL time testing and getting the system to work.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THINGS CHANGED UP TO THE WEEK BEFORE TAPE OUT.</a:t>
            </a:r>
          </a:p>
          <a:p>
            <a:r>
              <a:rPr lang="en-US" baseline="0" dirty="0" smtClean="0"/>
              <a:t>-- couldn’t have tuned for performance.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545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CAD tool to generate </a:t>
            </a:r>
            <a:r>
              <a:rPr lang="en-US" dirty="0" err="1" smtClean="0"/>
              <a:t>verilog</a:t>
            </a:r>
            <a:r>
              <a:rPr lang="en-US" dirty="0" smtClean="0"/>
              <a:t> from languages like C or C++.</a:t>
            </a:r>
          </a:p>
          <a:p>
            <a:r>
              <a:rPr lang="en-US" dirty="0" smtClean="0"/>
              <a:t>Allows designers</a:t>
            </a:r>
            <a:r>
              <a:rPr lang="en-US" baseline="0" dirty="0" smtClean="0"/>
              <a:t> to work at higher levels of abstraction.</a:t>
            </a:r>
          </a:p>
          <a:p>
            <a:r>
              <a:rPr lang="en-US" baseline="0" dirty="0" smtClean="0"/>
              <a:t>Makes it easier to design HW: lowers the need to undergo and know how to hand code RTL.</a:t>
            </a:r>
          </a:p>
          <a:p>
            <a:r>
              <a:rPr lang="en-US" baseline="0" dirty="0" smtClean="0"/>
              <a:t>Debugging C much easier than Verilog.</a:t>
            </a:r>
          </a:p>
          <a:p>
            <a:r>
              <a:rPr lang="en-US" baseline="0" dirty="0" smtClean="0"/>
              <a:t>Rather than manually manipulating the code, get it working and use directives and pragmas to explore trade-offs and meet specs.</a:t>
            </a:r>
          </a:p>
          <a:p>
            <a:r>
              <a:rPr lang="en-US" baseline="0" dirty="0" smtClean="0"/>
              <a:t>We use Xilinx. Others have similar constructs.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28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Basic work flow.</a:t>
            </a:r>
          </a:p>
          <a:p>
            <a:r>
              <a:rPr lang="en-US" dirty="0" smtClean="0"/>
              <a:t>User inputs Code, Tech library, directives.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67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Scheduling looks at all the operations the</a:t>
            </a:r>
            <a:r>
              <a:rPr lang="en-US" baseline="0" dirty="0" smtClean="0"/>
              <a:t> code includes and determines which are ready to execute (resolved all dependencies).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946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scheduled</a:t>
            </a:r>
            <a:r>
              <a:rPr lang="en-US" baseline="0" dirty="0" smtClean="0"/>
              <a:t> operation is then bound my mapping the operation to a real functional unit.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1141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31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Complete brings the array into the data-path.</a:t>
            </a:r>
          </a:p>
          <a:p>
            <a:r>
              <a:rPr lang="en-US" dirty="0" smtClean="0"/>
              <a:t>Replaces</a:t>
            </a:r>
            <a:r>
              <a:rPr lang="en-US" baseline="0" dirty="0" smtClean="0"/>
              <a:t> the memory with a bunch of local registers.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ea typeface="MS PGothic" charset="0"/>
            </a:endParaRPr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fontAlgn="base" hangingPunct="1">
              <a:spcBef>
                <a:spcPct val="0"/>
              </a:spcBef>
              <a:spcAft>
                <a:spcPct val="0"/>
              </a:spcAft>
            </a:pPr>
            <a:fld id="{84925B03-2733-BF49-BF0F-FC04D7EFFE18}" type="slidenum">
              <a:rPr lang="zh-CN" altLang="en-US" sz="1200">
                <a:solidFill>
                  <a:prstClr val="black"/>
                </a:solidFill>
                <a:latin typeface="Calibri" charset="0"/>
              </a:rPr>
              <a:pPr algn="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Executes loops one</a:t>
            </a:r>
            <a:r>
              <a:rPr lang="en-US" baseline="0" dirty="0" smtClean="0"/>
              <a:t> after the other.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2119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Reuses</a:t>
            </a:r>
            <a:r>
              <a:rPr lang="en-US" baseline="0" dirty="0" smtClean="0"/>
              <a:t> available hardware.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28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99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altLang="zh-CN">
              <a:ea typeface="MS PGothic" charset="0"/>
            </a:endParaRPr>
          </a:p>
        </p:txBody>
      </p:sp>
      <p:sp>
        <p:nvSpPr>
          <p:cNvPr id="44035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6" rIns="91432" bIns="45716" anchor="b"/>
          <a:lstStyle>
            <a:lvl1pPr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fld id="{026B5D80-16D6-EE4A-921A-F0BF0EF9DB71}" type="slidenum">
              <a:rPr lang="zh-CN" altLang="en-US" sz="1200">
                <a:solidFill>
                  <a:prstClr val="black"/>
                </a:solidFill>
                <a:latin typeface="Calibri" charset="0"/>
              </a:rPr>
              <a:pPr algn="r" defTabSz="914400" eaLnBrk="1" fontAlgn="base" hangingPunct="1">
                <a:spcBef>
                  <a:spcPct val="50000"/>
                </a:spcBef>
                <a:spcAft>
                  <a:spcPct val="0"/>
                </a:spcAft>
              </a:pPr>
              <a:t>5</a:t>
            </a:fld>
            <a:endParaRPr lang="en-US" altLang="zh-CN" sz="1200">
              <a:solidFill>
                <a:prstClr val="black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896465" eaLnBrk="0" hangingPunct="0">
              <a:defRPr sz="13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02756" indent="-270291" defTabSz="896465" eaLnBrk="0" hangingPunct="0">
              <a:defRPr sz="13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081164" indent="-216233" defTabSz="896465" eaLnBrk="0" hangingPunct="0">
              <a:defRPr sz="13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513629" indent="-216233" defTabSz="896465" eaLnBrk="0" hangingPunct="0">
              <a:defRPr sz="13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1946095" indent="-216233" defTabSz="896465" eaLnBrk="0" hangingPunct="0">
              <a:defRPr sz="13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378560" indent="-216233" algn="ctr" defTabSz="896465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811026" indent="-216233" algn="ctr" defTabSz="896465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243491" indent="-216233" algn="ctr" defTabSz="896465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675957" indent="-216233" algn="ctr" defTabSz="896465" eaLnBrk="0" fontAlgn="base" hangingPunct="0">
              <a:spcBef>
                <a:spcPct val="5000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>
              <a:defRPr/>
            </a:pPr>
            <a:fld id="{B065CCAB-F464-694C-B2D0-45AF8A622923}" type="slidenum">
              <a:rPr lang="zh-CN" altLang="en-US" sz="1000" b="0">
                <a:solidFill>
                  <a:prstClr val="black"/>
                </a:solidFill>
                <a:latin typeface="Arial" charset="0"/>
                <a:ea typeface="宋体" charset="0"/>
                <a:cs typeface="宋体" charset="0"/>
              </a:rPr>
              <a:pPr>
                <a:defRPr/>
              </a:pPr>
              <a:t>6</a:t>
            </a:fld>
            <a:endParaRPr lang="en-US" altLang="zh-CN" sz="1000" b="0">
              <a:solidFill>
                <a:prstClr val="black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97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0" fontAlgn="base" hangingPunct="0"/>
            <a:r>
              <a:rPr lang="en-US" b="1" u="sng" dirty="0" smtClean="0"/>
              <a:t>Time on foil</a:t>
            </a:r>
            <a:r>
              <a:rPr lang="en-US" dirty="0" smtClean="0"/>
              <a:t>: 2 </a:t>
            </a:r>
            <a:r>
              <a:rPr lang="en-US" dirty="0" err="1" smtClean="0"/>
              <a:t>mins</a:t>
            </a:r>
            <a:r>
              <a:rPr lang="en-US" dirty="0" smtClean="0"/>
              <a:t> </a:t>
            </a:r>
          </a:p>
          <a:p>
            <a:pPr eaLnBrk="0" fontAlgn="base" hangingPunct="0"/>
            <a:endParaRPr lang="en-US" dirty="0" smtClean="0"/>
          </a:p>
          <a:p>
            <a:pPr eaLnBrk="0" fontAlgn="base" hangingPunct="0"/>
            <a:endParaRPr lang="en-US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u="sng" dirty="0" smtClean="0"/>
              <a:t>Speaker Notes</a:t>
            </a:r>
            <a:r>
              <a:rPr lang="en-US" u="sng" dirty="0" smtClean="0"/>
              <a:t>: </a:t>
            </a:r>
            <a:r>
              <a:rPr lang="en-US" u="none" dirty="0" smtClean="0"/>
              <a:t>Goal</a:t>
            </a:r>
            <a:r>
              <a:rPr lang="en-US" u="none" baseline="0" dirty="0" smtClean="0"/>
              <a:t> is to talk about the applicability and success of Vivado High-Level Synthesis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u="none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Vivado HLS allows users to code in C, C++ and </a:t>
            </a:r>
            <a:r>
              <a:rPr lang="en-US" dirty="0" err="1" smtClean="0"/>
              <a:t>SystemC</a:t>
            </a:r>
            <a:r>
              <a:rPr lang="en-US" dirty="0" smtClean="0"/>
              <a:t> by enabling algorithmic, data type and interface abstraction at the higher level of design specification. </a:t>
            </a:r>
            <a:r>
              <a:rPr lang="en-US" sz="1200" dirty="0" smtClean="0"/>
              <a:t>HLS enables</a:t>
            </a:r>
            <a:r>
              <a:rPr lang="en-US" sz="1200" baseline="0" dirty="0" smtClean="0"/>
              <a:t> designers to focus on algorithmic specification of their designs using application specific C, C++ or </a:t>
            </a:r>
            <a:r>
              <a:rPr lang="en-US" sz="1200" baseline="0" dirty="0" err="1" smtClean="0"/>
              <a:t>SystemC</a:t>
            </a:r>
            <a:r>
              <a:rPr lang="en-US" sz="1200" baseline="0" dirty="0" smtClean="0"/>
              <a:t> data types and constructs while abstracting the designer from worrying about mapping top level interface to streaming AXI4-Stream interfaces or memory mapped AXI4-Lite and AXI4 interface.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aseline="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Over 400 active users and 1000+ evaluation users are leveraging Vivado High-Level Synthesis (HLS) to create IP for Xilinx All Programmable devices from their C, C++ or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SystemC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specifications. Vivado HLS is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being used across a broad base of applications and markets. Some examples of applications implemented using Vivado HLS are: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b="0" dirty="0" err="1" smtClean="0"/>
              <a:t>Wirelesss</a:t>
            </a:r>
            <a:r>
              <a:rPr lang="en-US" b="0" baseline="0" dirty="0" smtClean="0"/>
              <a:t> LTE switch: Our customers </a:t>
            </a:r>
            <a:r>
              <a:rPr lang="en-GB" b="0" dirty="0" smtClean="0"/>
              <a:t>software engineers were able to convert DSP algorithms written in C into FPGA RTL within weeks, proving possible to replace TI DSP with Xilinx Zynq device.</a:t>
            </a:r>
            <a:endParaRPr lang="en-US" b="0" baseline="0" dirty="0" smtClean="0"/>
          </a:p>
          <a:p>
            <a:pPr marL="171450" marR="0" lvl="1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b="0" baseline="0" dirty="0" smtClean="0"/>
              <a:t>Video codecs: </a:t>
            </a:r>
            <a:r>
              <a:rPr lang="en-US" sz="1200" b="0" kern="1200" dirty="0" smtClean="0">
                <a:solidFill>
                  <a:srgbClr val="C00000"/>
                </a:solidFill>
                <a:latin typeface="Arial" charset="0"/>
                <a:ea typeface="+mn-ea"/>
                <a:cs typeface="Arial" pitchFamily="34" charset="0"/>
              </a:rPr>
              <a:t>Vivado HLS</a:t>
            </a:r>
            <a:r>
              <a:rPr lang="en-US" sz="1200" b="0" kern="1200" baseline="0" dirty="0" smtClean="0">
                <a:solidFill>
                  <a:srgbClr val="C00000"/>
                </a:solidFill>
                <a:latin typeface="Arial" charset="0"/>
                <a:ea typeface="+mn-ea"/>
                <a:cs typeface="Arial" pitchFamily="34" charset="0"/>
              </a:rPr>
              <a:t> allowed AVB customers to capture this aggressive market by speeding algorithm development while allowing for maximum flexibility of features and product development</a:t>
            </a:r>
            <a:endParaRPr lang="en-US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="0" baseline="0" dirty="0" smtClean="0"/>
              <a:t>Automotive TV tuner: Our customer was able to modify t</a:t>
            </a:r>
            <a:r>
              <a:rPr lang="en-US" b="0" dirty="0" smtClean="0"/>
              <a:t>he SW running on Zynq and added some working HLS threads for the DVB-T transport streams. This resulted in helping them reduce the Zynq</a:t>
            </a:r>
            <a:r>
              <a:rPr lang="en-US" b="0" dirty="0" smtClean="0">
                <a:uFill>
                  <a:solidFill>
                    <a:srgbClr val="FFFF00"/>
                  </a:solidFill>
                </a:uFill>
              </a:rPr>
              <a:t> CPU-load from 80% to 2-3%</a:t>
            </a:r>
            <a:r>
              <a:rPr lang="en-US" b="0" dirty="0" smtClean="0"/>
              <a:t> </a:t>
            </a:r>
            <a:endParaRPr lang="en-US" b="0" baseline="0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baseline="0" dirty="0" smtClean="0"/>
              <a:t>Industrial networking UPS control: For a UPS control board on an industrial networking application </a:t>
            </a:r>
            <a:r>
              <a:rPr lang="en-US" sz="1200" baseline="0" dirty="0" smtClean="0"/>
              <a:t>a</a:t>
            </a:r>
            <a:r>
              <a:rPr lang="en-US" sz="1200" dirty="0" smtClean="0"/>
              <a:t>ll DSP filters (40% of the PL) had been developed using Vivado HLS.</a:t>
            </a:r>
            <a:r>
              <a:rPr lang="en-US" sz="1200" baseline="0" dirty="0" smtClean="0"/>
              <a:t> This helped our customers to speed </a:t>
            </a:r>
            <a:r>
              <a:rPr lang="en-US" sz="1200" dirty="0" smtClean="0"/>
              <a:t>up the design of those blocks by 3x to 4x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u="sng" dirty="0">
                <a:ea typeface="Geneva" pitchFamily="-65" charset="-128"/>
              </a:rPr>
              <a:t>Time on foil</a:t>
            </a:r>
            <a:endParaRPr lang="en-US" dirty="0">
              <a:ea typeface="Geneva" pitchFamily="-65" charset="-128"/>
            </a:endParaRPr>
          </a:p>
          <a:p>
            <a:r>
              <a:rPr lang="en-US" dirty="0">
                <a:ea typeface="Geneva" pitchFamily="-65" charset="-128"/>
              </a:rPr>
              <a:t>2-3 </a:t>
            </a:r>
            <a:r>
              <a:rPr lang="en-US" dirty="0" err="1">
                <a:ea typeface="Geneva" pitchFamily="-65" charset="-128"/>
              </a:rPr>
              <a:t>mins</a:t>
            </a:r>
            <a:r>
              <a:rPr lang="en-US" dirty="0">
                <a:ea typeface="Geneva" pitchFamily="-65" charset="-128"/>
              </a:rPr>
              <a:t> </a:t>
            </a:r>
          </a:p>
          <a:p>
            <a:endParaRPr lang="en-US" b="1" u="sng" dirty="0">
              <a:ea typeface="Geneva" pitchFamily="-65" charset="-128"/>
            </a:endParaRPr>
          </a:p>
          <a:p>
            <a:pPr defTabSz="913303">
              <a:defRPr/>
            </a:pPr>
            <a:r>
              <a:rPr lang="en-US" b="1" u="sng" dirty="0" smtClean="0">
                <a:ea typeface="Geneva" pitchFamily="-65" charset="-128"/>
              </a:rPr>
              <a:t>Speaker Notes</a:t>
            </a:r>
            <a:r>
              <a:rPr lang="en-US" u="sng" dirty="0" smtClean="0">
                <a:ea typeface="Geneva" pitchFamily="-65" charset="-128"/>
              </a:rPr>
              <a:t/>
            </a:r>
            <a:br>
              <a:rPr lang="en-US" u="sng" dirty="0" smtClean="0">
                <a:ea typeface="Geneva" pitchFamily="-65" charset="-128"/>
              </a:rPr>
            </a:br>
            <a:r>
              <a:rPr lang="en-US" b="1" u="none" dirty="0" smtClean="0">
                <a:ea typeface="Geneva" pitchFamily="-65" charset="-128"/>
              </a:rPr>
              <a:t>Title:</a:t>
            </a:r>
            <a:r>
              <a:rPr lang="en-US" b="1" u="none" baseline="0" dirty="0" smtClean="0">
                <a:ea typeface="Geneva" pitchFamily="-65" charset="-128"/>
              </a:rPr>
              <a:t> </a:t>
            </a:r>
            <a:r>
              <a:rPr lang="en-US" dirty="0" smtClean="0"/>
              <a:t>Vivado HLS Accelerates Designer Productivity</a:t>
            </a:r>
            <a:endParaRPr lang="en-US" b="1" u="sng" dirty="0">
              <a:ea typeface="Geneva" pitchFamily="-65" charset="-128"/>
            </a:endParaRPr>
          </a:p>
          <a:p>
            <a:endParaRPr lang="en-US" b="1" dirty="0">
              <a:ea typeface="Geneva" pitchFamily="-65" charset="-128"/>
            </a:endParaRPr>
          </a:p>
          <a:p>
            <a:r>
              <a:rPr lang="en-US" b="1" dirty="0">
                <a:ea typeface="Geneva" pitchFamily="-65" charset="-128"/>
              </a:rPr>
              <a:t>Main</a:t>
            </a:r>
          </a:p>
          <a:p>
            <a:r>
              <a:rPr lang="en-US" dirty="0">
                <a:ea typeface="Geneva" pitchFamily="-65" charset="-128"/>
              </a:rPr>
              <a:t>Vivado HLS has already been very successful in driving designer productivity at a lot of key customers.</a:t>
            </a:r>
          </a:p>
          <a:p>
            <a:endParaRPr lang="en-US" dirty="0">
              <a:ea typeface="Geneva" pitchFamily="-65" charset="-128"/>
            </a:endParaRPr>
          </a:p>
          <a:p>
            <a:r>
              <a:rPr lang="en-US" dirty="0">
                <a:ea typeface="Geneva" pitchFamily="-65" charset="-128"/>
              </a:rPr>
              <a:t>The success stories highlight how:</a:t>
            </a:r>
          </a:p>
          <a:p>
            <a:pPr marL="228326" indent="-228326">
              <a:buAutoNum type="arabicPeriod"/>
            </a:pPr>
            <a:r>
              <a:rPr lang="en-US" dirty="0">
                <a:ea typeface="Geneva" pitchFamily="-65" charset="-128"/>
              </a:rPr>
              <a:t>Vivado HLS has saved Nathan from Agilent to do fast iterations in minutes using HLS rather than waiting for a day to finish writing HDL code.</a:t>
            </a:r>
          </a:p>
          <a:p>
            <a:pPr marL="228326" indent="-228326">
              <a:buAutoNum type="arabicPeriod"/>
            </a:pPr>
            <a:endParaRPr lang="en-US" dirty="0">
              <a:ea typeface="Geneva" pitchFamily="-65" charset="-128"/>
            </a:endParaRPr>
          </a:p>
          <a:p>
            <a:pPr marL="228326" indent="-228326">
              <a:buAutoNum type="arabicPeriod"/>
            </a:pPr>
            <a:r>
              <a:rPr lang="en-US" dirty="0">
                <a:ea typeface="Geneva" pitchFamily="-65" charset="-128"/>
              </a:rPr>
              <a:t>Vivado HLS accelerated complex linear algebra algorithm implementation by 10X for a design engineer at a major A&amp;D contractor</a:t>
            </a:r>
          </a:p>
          <a:p>
            <a:pPr marL="228326" indent="-228326">
              <a:buAutoNum type="arabicPeriod"/>
            </a:pPr>
            <a:endParaRPr lang="en-US" dirty="0">
              <a:ea typeface="Geneva" pitchFamily="-65" charset="-128"/>
            </a:endParaRPr>
          </a:p>
          <a:p>
            <a:pPr marL="228326" indent="-228326">
              <a:buAutoNum type="arabicPeriod"/>
            </a:pPr>
            <a:r>
              <a:rPr lang="en-US" dirty="0">
                <a:ea typeface="Geneva" pitchFamily="-65" charset="-128"/>
              </a:rPr>
              <a:t>How ZTE has been able to efficiently convert key algorithms from C to Verilog and have verified it working on Xilinx devices.</a:t>
            </a:r>
          </a:p>
          <a:p>
            <a:pPr marL="228326" indent="-228326">
              <a:buAutoNum type="arabicPeriod"/>
            </a:pPr>
            <a:endParaRPr lang="en-US" dirty="0">
              <a:ea typeface="Geneva" pitchFamily="-65" charset="-128"/>
            </a:endParaRPr>
          </a:p>
          <a:p>
            <a:pPr marL="228326" indent="-228326">
              <a:buAutoNum type="arabicPeriod"/>
            </a:pPr>
            <a:r>
              <a:rPr lang="en-US" dirty="0">
                <a:ea typeface="Geneva" pitchFamily="-65" charset="-128"/>
              </a:rPr>
              <a:t>Vivado HLS is saving 2-3 weeks of engineering time per project at a major broadcast equipment company. </a:t>
            </a:r>
          </a:p>
          <a:p>
            <a:endParaRPr lang="en-US" dirty="0">
              <a:ea typeface="Geneva" pitchFamily="-65" charset="-128"/>
            </a:endParaRPr>
          </a:p>
          <a:p>
            <a:endParaRPr lang="en-US" b="1" dirty="0">
              <a:ea typeface="Geneva" pitchFamily="-65" charset="-128"/>
            </a:endParaRPr>
          </a:p>
          <a:p>
            <a:r>
              <a:rPr lang="en-US" b="1" dirty="0">
                <a:ea typeface="Geneva" pitchFamily="-65" charset="-128"/>
              </a:rPr>
              <a:t>Key Take-a-way</a:t>
            </a:r>
          </a:p>
          <a:p>
            <a:r>
              <a:rPr lang="en-US" dirty="0">
                <a:ea typeface="Geneva" pitchFamily="-65" charset="-128"/>
              </a:rPr>
              <a:t>Vivado HLS is here NOW, and used in production by major companies.</a:t>
            </a:r>
          </a:p>
          <a:p>
            <a:endParaRPr lang="en-US" b="1" u="sng" dirty="0">
              <a:ea typeface="Geneva" pitchFamily="-65" charset="-128"/>
            </a:endParaRPr>
          </a:p>
          <a:p>
            <a:r>
              <a:rPr lang="en-US" b="1" u="sng" dirty="0">
                <a:ea typeface="Geneva" pitchFamily="-65" charset="-128"/>
              </a:rPr>
              <a:t>Objective of slide</a:t>
            </a:r>
          </a:p>
          <a:p>
            <a:r>
              <a:rPr lang="en-US" dirty="0">
                <a:ea typeface="Geneva" pitchFamily="-65" charset="-128"/>
              </a:rPr>
              <a:t>Provide credibility to Vivado HLS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14" y="8685893"/>
            <a:ext cx="2972098" cy="456595"/>
          </a:xfrm>
          <a:prstGeom prst="rect">
            <a:avLst/>
          </a:prstGeom>
        </p:spPr>
        <p:txBody>
          <a:bodyPr lIns="91330" tIns="45665" rIns="91330" bIns="45665"/>
          <a:lstStyle/>
          <a:p>
            <a:fld id="{83A4E0BD-BC10-46BA-AC7F-5C2F57F04F08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Accelerators are here.</a:t>
            </a:r>
          </a:p>
          <a:p>
            <a:r>
              <a:rPr lang="en-US" dirty="0" smtClean="0"/>
              <a:t>They’re finally here because we can no</a:t>
            </a:r>
            <a:r>
              <a:rPr lang="en-US" baseline="0" dirty="0" smtClean="0"/>
              <a:t> longer ignore the power and energy problem.</a:t>
            </a:r>
          </a:p>
          <a:p>
            <a:r>
              <a:rPr lang="en-US" baseline="0" dirty="0" smtClean="0"/>
              <a:t>They have been shown to provide the necessary orders of magnitude efficiency improvements.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held them back, and continues to today, are the increases they</a:t>
            </a:r>
            <a:r>
              <a:rPr lang="en-US" baseline="0" dirty="0" smtClean="0"/>
              <a:t> cost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HW flexibility and design cost.</a:t>
            </a:r>
          </a:p>
          <a:p>
            <a:r>
              <a:rPr lang="en-US" baseline="0" dirty="0" smtClean="0"/>
              <a:t>Though accelerators are typically much </a:t>
            </a:r>
            <a:r>
              <a:rPr lang="en-US" baseline="0" dirty="0" err="1" smtClean="0"/>
              <a:t>simplier</a:t>
            </a:r>
            <a:r>
              <a:rPr lang="en-US" baseline="0" dirty="0" smtClean="0"/>
              <a:t> than a CPU, they still have large design spaces.</a:t>
            </a:r>
          </a:p>
          <a:p>
            <a:r>
              <a:rPr lang="en-US" baseline="0" dirty="0" smtClean="0"/>
              <a:t>Moreover, they </a:t>
            </a:r>
            <a:r>
              <a:rPr lang="en-US" baseline="0" dirty="0" err="1" smtClean="0"/>
              <a:t>incease</a:t>
            </a:r>
            <a:r>
              <a:rPr lang="en-US" baseline="0" dirty="0" smtClean="0"/>
              <a:t> the heterogeneity of the system and offer little to no design re-use.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8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What’s held them back, and continues to today, are the increases they</a:t>
            </a:r>
            <a:r>
              <a:rPr lang="en-US" baseline="0" dirty="0" smtClean="0"/>
              <a:t> cost </a:t>
            </a:r>
            <a:r>
              <a:rPr lang="en-US" baseline="0" dirty="0" err="1" smtClean="0"/>
              <a:t>w.r.t</a:t>
            </a:r>
            <a:r>
              <a:rPr lang="en-US" baseline="0" dirty="0" smtClean="0"/>
              <a:t>. HW flexibility and design cost.</a:t>
            </a:r>
          </a:p>
          <a:p>
            <a:r>
              <a:rPr lang="en-US" baseline="0" dirty="0" smtClean="0"/>
              <a:t>Though accelerators are typically much </a:t>
            </a:r>
            <a:r>
              <a:rPr lang="en-US" baseline="0" dirty="0" err="1" smtClean="0"/>
              <a:t>simplier</a:t>
            </a:r>
            <a:r>
              <a:rPr lang="en-US" baseline="0" dirty="0" smtClean="0"/>
              <a:t> than a CPU, they still have large design spaces.</a:t>
            </a:r>
          </a:p>
          <a:p>
            <a:r>
              <a:rPr lang="en-US" baseline="0" dirty="0" smtClean="0"/>
              <a:t>Moreover, they </a:t>
            </a:r>
            <a:r>
              <a:rPr lang="en-US" baseline="0" dirty="0" err="1" smtClean="0"/>
              <a:t>incease</a:t>
            </a:r>
            <a:r>
              <a:rPr lang="en-US" baseline="0" dirty="0" smtClean="0"/>
              <a:t> the heterogeneity of the system and offer little to no design re-use.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6280D-1A61-7A4A-9799-1DF6FE7E7E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8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eg"/><Relationship Id="rId3" Type="http://schemas.openxmlformats.org/officeDocument/2006/relationships/image" Target="../media/image6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1F366F"/>
              </a:solidFill>
              <a:latin typeface="Arial Narrow" charset="0"/>
              <a:ea typeface="宋体" charset="-122"/>
              <a:cs typeface="宋体" charset="-122"/>
            </a:endParaRPr>
          </a:p>
        </p:txBody>
      </p:sp>
      <p:sp>
        <p:nvSpPr>
          <p:cNvPr id="3" name="Footer Placeholder 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1F366F"/>
              </a:solidFill>
              <a:latin typeface="Arial Narrow" charset="0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9500286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pic>
          <p:nvPicPr>
            <p:cNvPr id="11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grpSp>
        <p:nvGrpSpPr>
          <p:cNvPr id="3" name="Group 11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3" name="Rectangle 12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pic>
          <p:nvPicPr>
            <p:cNvPr id="14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pic>
          <p:nvPicPr>
            <p:cNvPr id="18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9370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27150"/>
            <a:ext cx="38100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476" y="1327150"/>
            <a:ext cx="3852612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>
                <a:solidFill>
                  <a:srgbClr val="000000"/>
                </a:solidFill>
              </a:rPr>
              <a:t>Page </a:t>
            </a:r>
            <a:fld id="{99D29FBF-A473-46DA-BC14-675AC1C8F9A5}" type="slidenum">
              <a:rPr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824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smtClean="0">
                <a:solidFill>
                  <a:srgbClr val="000000"/>
                </a:solidFill>
              </a:rPr>
              <a:t>Page </a:t>
            </a:r>
            <a:fld id="{48005198-8FB0-4BE5-A5FF-99FA69737174}" type="slidenum">
              <a:rPr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697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56CC7B32-A377-412F-9C3C-1DB3FECC88A1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48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External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 sz="1400">
                <a:latin typeface="+mn-lt"/>
              </a:defRPr>
            </a:lvl4pPr>
            <a:lvl5pPr>
              <a:defRPr sz="1400">
                <a:latin typeface="+mn-lt"/>
              </a:defRPr>
            </a:lvl5pPr>
          </a:lstStyle>
          <a:p>
            <a:pPr lvl="0"/>
            <a:r>
              <a:rPr lang="en-US" dirty="0" smtClean="0"/>
              <a:t>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11657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c" descr="© Copyright 2012 Xilinx&#10;."/>
          <p:cNvSpPr txBox="1"/>
          <p:nvPr userDrawn="1"/>
        </p:nvSpPr>
        <p:spPr bwMode="auto">
          <a:xfrm>
            <a:off x="0" y="6571361"/>
            <a:ext cx="9144000" cy="321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ctr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891D"/>
              </a:buClr>
              <a:buSzPct val="88000"/>
            </a:pPr>
            <a:r>
              <a:rPr lang="en-US" sz="1000" kern="0" dirty="0" smtClean="0">
                <a:solidFill>
                  <a:srgbClr val="000000"/>
                </a:solidFill>
                <a:latin typeface="arial"/>
                <a:ea typeface="宋体" charset="-122"/>
                <a:cs typeface="宋体" charset="-122"/>
              </a:rPr>
              <a:t>© Copyright 2013 Xilinx</a:t>
            </a:r>
          </a:p>
          <a:p>
            <a:pPr marL="228600" indent="-228600" algn="ctr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891D"/>
              </a:buClr>
              <a:buSzPct val="88000"/>
            </a:pPr>
            <a:r>
              <a:rPr lang="en-US" sz="300" kern="0" dirty="0" smtClean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.</a:t>
            </a:r>
          </a:p>
        </p:txBody>
      </p:sp>
      <p:pic>
        <p:nvPicPr>
          <p:cNvPr id="32" name="Picture 31" descr="vivad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39000" y="5865044"/>
            <a:ext cx="1446293" cy="688156"/>
          </a:xfrm>
          <a:prstGeom prst="rect">
            <a:avLst/>
          </a:prstGeom>
        </p:spPr>
      </p:pic>
      <p:pic>
        <p:nvPicPr>
          <p:cNvPr id="33" name="Picture 32" descr="All_Programmable_Lock_up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53200" y="381001"/>
            <a:ext cx="2224311" cy="669501"/>
          </a:xfrm>
          <a:prstGeom prst="rect">
            <a:avLst/>
          </a:prstGeom>
        </p:spPr>
      </p:pic>
      <p:grpSp>
        <p:nvGrpSpPr>
          <p:cNvPr id="20" name="Group 12"/>
          <p:cNvGrpSpPr/>
          <p:nvPr userDrawn="1"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pic>
          <p:nvPicPr>
            <p:cNvPr id="22" name="Picture 17" descr="Red Header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081458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100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3810000" cy="4525963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2000" b="1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8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defRPr lang="en-US" sz="16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dirty="0">
                <a:solidFill>
                  <a:srgbClr val="FFFFFF">
                    <a:lumMod val="50000"/>
                  </a:srgbClr>
                </a:solidFill>
              </a:rPr>
              <a:t>Page </a:t>
            </a:r>
            <a:fld id="{A2D3A43F-0F6B-47EA-B96F-A092B82AE169}" type="slidenum">
              <a:rPr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399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33646" cy="4268337"/>
          </a:xfr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/>
            </a:lvl2pPr>
            <a:lvl3pPr marL="682625" indent="-173038">
              <a:lnSpc>
                <a:spcPct val="110000"/>
              </a:lnSpc>
              <a:defRPr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15401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grpSp>
        <p:nvGrpSpPr>
          <p:cNvPr id="7" name="Group 15"/>
          <p:cNvGrpSpPr/>
          <p:nvPr userDrawn="1"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pic>
          <p:nvPicPr>
            <p:cNvPr id="18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1616555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03434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1F366F"/>
              </a:solidFill>
              <a:latin typeface="Arial Narrow" charset="0"/>
              <a:ea typeface="宋体" charset="-122"/>
              <a:cs typeface="宋体" charset="-122"/>
            </a:endParaRPr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1F366F"/>
              </a:solidFill>
              <a:latin typeface="Arial Narrow" charset="0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3471880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522" y="0"/>
            <a:ext cx="9140956" cy="685800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525" y="5680630"/>
            <a:ext cx="4972050" cy="676275"/>
          </a:xfrm>
        </p:spPr>
        <p:txBody>
          <a:bodyPr lIns="9144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5413" y="4313792"/>
            <a:ext cx="4876800" cy="1114425"/>
          </a:xfrm>
        </p:spPr>
        <p:txBody>
          <a:bodyPr lIns="91440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pic>
        <p:nvPicPr>
          <p:cNvPr id="8" name="Picture 7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sp>
        <p:nvSpPr>
          <p:cNvPr id="9" name="fc" descr="© Copyright 2013 Xilinx&#10;."/>
          <p:cNvSpPr txBox="1"/>
          <p:nvPr userDrawn="1"/>
        </p:nvSpPr>
        <p:spPr>
          <a:xfrm>
            <a:off x="0" y="6596380"/>
            <a:ext cx="9144000" cy="29238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000" smtClean="0">
                <a:solidFill>
                  <a:srgbClr val="000000"/>
                </a:solidFill>
                <a:latin typeface="arial"/>
                <a:ea typeface="宋体" charset="-122"/>
                <a:cs typeface="宋体" charset="-122"/>
              </a:rPr>
              <a:t>© Copyright 2013 Xilinx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300" smtClean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.</a:t>
            </a:r>
            <a:endParaRPr lang="en-US" sz="300">
              <a:solidFill>
                <a:srgbClr val="FFFFFF"/>
              </a:solidFill>
              <a:latin typeface="arial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396496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74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301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596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224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216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612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858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770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2"/>
            <a:ext cx="8229600" cy="673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066" y="1076327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862553"/>
      </p:ext>
    </p:extLst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2033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812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auto">
          <a:xfrm>
            <a:off x="0" y="0"/>
            <a:ext cx="9144000" cy="1238250"/>
          </a:xfrm>
          <a:prstGeom prst="rect">
            <a:avLst/>
          </a:prstGeom>
          <a:solidFill>
            <a:schemeClr val="bg1"/>
          </a:solidFill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grpSp>
        <p:nvGrpSpPr>
          <p:cNvPr id="7" name="Group 15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7" name="Rectangle 16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pic>
          <p:nvPicPr>
            <p:cNvPr id="18" name="Picture 17" descr="Red Header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246379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2"/>
            <a:ext cx="8229600" cy="673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066" y="1076327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390059"/>
      </p:ext>
    </p:extLst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2"/>
            <a:ext cx="8229600" cy="673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066" y="1076327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936771"/>
      </p:ext>
    </p:extLst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2"/>
            <a:ext cx="8229600" cy="673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066" y="1076327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730897"/>
      </p:ext>
    </p:extLst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93702"/>
            <a:ext cx="8229600" cy="6731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46066" y="1076327"/>
            <a:ext cx="8576057" cy="53879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 sz="2400" b="0">
                <a:effectLst/>
                <a:latin typeface="+mn-lt"/>
              </a:defRPr>
            </a:lvl2pPr>
            <a:lvl3pPr marL="914400" indent="-228600">
              <a:buClr>
                <a:schemeClr val="tx1"/>
              </a:buClr>
              <a:buSzPct val="100000"/>
              <a:buFont typeface="Arial" pitchFamily="34" charset="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57300" indent="-228600">
              <a:buClr>
                <a:schemeClr val="tx1"/>
              </a:buClr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  <a:latin typeface="+mn-lt"/>
              </a:defRPr>
            </a:lvl4pPr>
            <a:lvl5pPr marL="1485900" indent="-228600">
              <a:buClr>
                <a:schemeClr val="tx1"/>
              </a:buClr>
              <a:tabLst/>
              <a:defRPr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27169"/>
      </p:ext>
    </p:extLst>
  </p:cSld>
  <p:clrMapOvr>
    <a:masterClrMapping/>
  </p:clrMapOvr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Documents and Settings\Jennifer Lockhart\Desktop\Picture2 cop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sp>
        <p:nvSpPr>
          <p:cNvPr id="19462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525" y="5680630"/>
            <a:ext cx="4972050" cy="676275"/>
          </a:xfrm>
        </p:spPr>
        <p:txBody>
          <a:bodyPr lIns="91440" anchor="ctr"/>
          <a:lstStyle>
            <a:lvl1pPr marL="0" indent="0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46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25413" y="4313792"/>
            <a:ext cx="4876800" cy="1114425"/>
          </a:xfrm>
        </p:spPr>
        <p:txBody>
          <a:bodyPr lIns="91440"/>
          <a:lstStyle>
            <a:lvl1pPr>
              <a:lnSpc>
                <a:spcPct val="100000"/>
              </a:lnSpc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ll_Programmable_Lock_u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sp>
        <p:nvSpPr>
          <p:cNvPr id="9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3124200" y="6579165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pic>
        <p:nvPicPr>
          <p:cNvPr id="7" name="Picture 4" descr="C:\Documents and Settings\Jennifer Lockhart\Desktop\Picture2 copy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pic>
        <p:nvPicPr>
          <p:cNvPr id="10" name="Picture 9" descr="All_Programmable_Lock_u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pic>
        <p:nvPicPr>
          <p:cNvPr id="11" name="Picture 4" descr="C:\Documents and Settings\Jennifer Lockhart\Desktop\Picture2 copy.jpg"/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040" y="0"/>
            <a:ext cx="9137920" cy="6858000"/>
          </a:xfrm>
          <a:prstGeom prst="rect">
            <a:avLst/>
          </a:prstGeom>
          <a:noFill/>
        </p:spPr>
      </p:pic>
      <p:pic>
        <p:nvPicPr>
          <p:cNvPr id="12" name="Picture 11" descr="All_Programmable_Lock_up.jpg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46172" y="1068534"/>
            <a:ext cx="4344270" cy="1307592"/>
          </a:xfrm>
          <a:prstGeom prst="rect">
            <a:avLst/>
          </a:prstGeom>
        </p:spPr>
      </p:pic>
      <p:sp>
        <p:nvSpPr>
          <p:cNvPr id="2" name="fc" descr="© Copyright 2013 Xilinx&#10;."/>
          <p:cNvSpPr txBox="1"/>
          <p:nvPr userDrawn="1"/>
        </p:nvSpPr>
        <p:spPr bwMode="auto">
          <a:xfrm>
            <a:off x="0" y="6571361"/>
            <a:ext cx="9144000" cy="3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ctr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891D"/>
              </a:buClr>
              <a:buSzPct val="88000"/>
            </a:pPr>
            <a:r>
              <a:rPr lang="en-US" sz="1000" kern="0" smtClean="0">
                <a:solidFill>
                  <a:srgbClr val="000000"/>
                </a:solidFill>
                <a:latin typeface="arial"/>
                <a:ea typeface="宋体" charset="-122"/>
                <a:cs typeface="宋体" charset="-122"/>
              </a:rPr>
              <a:t>© Copyright 2013 Xilinx</a:t>
            </a:r>
          </a:p>
          <a:p>
            <a:pPr marL="228600" indent="-228600" algn="ctr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891D"/>
              </a:buClr>
              <a:buSzPct val="88000"/>
            </a:pPr>
            <a:r>
              <a:rPr lang="en-US" sz="300" kern="0" smtClean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.</a:t>
            </a:r>
            <a:endParaRPr lang="en-US" sz="300" kern="0" dirty="0" err="1" smtClean="0">
              <a:solidFill>
                <a:srgbClr val="FFFFFF"/>
              </a:solidFill>
              <a:latin typeface="arial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92324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7150"/>
            <a:ext cx="8233646" cy="4268337"/>
          </a:xfrm>
        </p:spPr>
        <p:txBody>
          <a:bodyPr/>
          <a:lstStyle>
            <a:lvl1pPr marL="228600" indent="-228600" algn="l" rtl="0" eaLnBrk="0" fontAlgn="base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>
                <a:schemeClr val="tx2"/>
              </a:buClr>
              <a:buSzPct val="88000"/>
              <a:buFont typeface="Wingdings" pitchFamily="2" charset="2"/>
              <a:buBlip>
                <a:blip r:embed="rId2"/>
              </a:buBlip>
              <a:defRPr lang="en-US" sz="2000" b="1" dirty="0" smtClean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63550" indent="-174625">
              <a:lnSpc>
                <a:spcPct val="110000"/>
              </a:lnSpc>
              <a:defRPr/>
            </a:lvl2pPr>
            <a:lvl3pPr marL="682625" indent="-173038">
              <a:lnSpc>
                <a:spcPct val="110000"/>
              </a:lnSpc>
              <a:defRPr/>
            </a:lvl3pPr>
            <a:lvl4pPr marL="914400" indent="-173038">
              <a:lnSpc>
                <a:spcPct val="110000"/>
              </a:lnSpc>
              <a:buFont typeface="Arial" pitchFamily="34" charset="0"/>
              <a:buChar char="–"/>
              <a:defRPr sz="1400"/>
            </a:lvl4pPr>
            <a:lvl5pPr marL="1319213" indent="-347663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11430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defRPr lang="en-US" sz="2800" b="1" dirty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 rtl="0" eaLnBrk="0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29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4.xml"/><Relationship Id="rId8" Type="http://schemas.openxmlformats.org/officeDocument/2006/relationships/theme" Target="../theme/theme2.xm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theme" Target="../theme/theme4.xml"/><Relationship Id="rId14" Type="http://schemas.openxmlformats.org/officeDocument/2006/relationships/image" Target="../media/image12.png"/><Relationship Id="rId15" Type="http://schemas.openxmlformats.org/officeDocument/2006/relationships/image" Target="../media/image13.jpg"/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1300" y="393702"/>
            <a:ext cx="82296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Slide Title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79500"/>
            <a:ext cx="86995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Body Text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</p:txBody>
      </p:sp>
      <p:pic>
        <p:nvPicPr>
          <p:cNvPr id="11268" name="Picture 4" descr="arrow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0500" y="685802"/>
            <a:ext cx="8915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6159500" y="6381751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defTabSz="9144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fld id="{90DD9B33-C2F9-2845-A8E6-9527C5FA1F86}" type="slidenum">
              <a:rPr lang="zh-CN" altLang="en-US" sz="12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-122"/>
                <a:cs typeface="宋体" charset="-122"/>
              </a:rPr>
              <a:pPr algn="r" defTabSz="914400" eaLnBrk="0" fontAlgn="base" hangingPunct="0">
                <a:lnSpc>
                  <a:spcPct val="11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99"/>
                </a:buClr>
                <a:buFont typeface="Wingdings" charset="2"/>
                <a:buNone/>
              </a:pPr>
              <a:t>‹#›</a:t>
            </a:fld>
            <a:endParaRPr lang="en-US" altLang="zh-CN" sz="12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752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ransition xmlns:p14="http://schemas.microsoft.com/office/powerpoint/2010/main" spd="med">
    <p:cut/>
  </p:transition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i="1">
          <a:solidFill>
            <a:schemeClr val="hlink"/>
          </a:solidFill>
          <a:effectLst>
            <a:outerShdw blurRad="38100" dist="38100" dir="2700000" algn="tl">
              <a:srgbClr val="C0C0C0"/>
            </a:outerShdw>
          </a:effectLst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ts val="575"/>
        </a:spcBef>
        <a:spcAft>
          <a:spcPct val="0"/>
        </a:spcAft>
        <a:buClr>
          <a:srgbClr val="660066"/>
        </a:buClr>
        <a:buSzPct val="75000"/>
        <a:buFont typeface="Arial" charset="0"/>
        <a:buChar char="♦"/>
        <a:defRPr sz="2800" b="1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685800" indent="-342900" algn="l" rtl="0" eaLnBrk="0" fontAlgn="base" hangingPunct="0">
        <a:spcBef>
          <a:spcPts val="575"/>
        </a:spcBef>
        <a:spcAft>
          <a:spcPct val="0"/>
        </a:spcAft>
        <a:buClr>
          <a:srgbClr val="002060"/>
        </a:buClr>
        <a:buFont typeface="Wingdings" charset="2"/>
        <a:buChar char="§"/>
        <a:defRPr sz="2400">
          <a:solidFill>
            <a:srgbClr val="1F366F"/>
          </a:solidFill>
          <a:latin typeface="+mn-lt"/>
          <a:ea typeface="ＭＳ Ｐゴシック" charset="-128"/>
          <a:cs typeface="MS PGothic" charset="0"/>
        </a:defRPr>
      </a:lvl2pPr>
      <a:lvl3pPr marL="1028700" indent="-342900" algn="l" rtl="0" eaLnBrk="0" fontAlgn="base" hangingPunct="0">
        <a:spcBef>
          <a:spcPts val="575"/>
        </a:spcBef>
        <a:spcAft>
          <a:spcPct val="0"/>
        </a:spcAft>
        <a:buClr>
          <a:srgbClr val="404040"/>
        </a:buClr>
        <a:buSzPct val="50000"/>
        <a:buFont typeface="Arial Narrow" charset="0"/>
        <a:buChar char="●"/>
        <a:defRPr sz="2200">
          <a:solidFill>
            <a:srgbClr val="404040"/>
          </a:solidFill>
          <a:latin typeface="+mn-lt"/>
          <a:ea typeface="ＭＳ Ｐゴシック" charset="-128"/>
          <a:cs typeface="MS PGothic" pitchFamily="34" charset="-128"/>
        </a:defRPr>
      </a:lvl3pPr>
      <a:lvl4pPr marL="1371600" indent="-342900" algn="l" rtl="0" eaLnBrk="0" fontAlgn="base" hangingPunct="0">
        <a:spcBef>
          <a:spcPts val="575"/>
        </a:spcBef>
        <a:spcAft>
          <a:spcPct val="0"/>
        </a:spcAft>
        <a:buClr>
          <a:srgbClr val="5F5F5F"/>
        </a:buClr>
        <a:buSzPct val="80000"/>
        <a:buFont typeface="Courier New" charset="0"/>
        <a:buChar char="o"/>
        <a:defRPr>
          <a:solidFill>
            <a:schemeClr val="tx1"/>
          </a:solidFill>
          <a:latin typeface="+mn-lt"/>
          <a:ea typeface="ＭＳ Ｐゴシック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ＭＳ Ｐゴシック" charset="-128"/>
          <a:cs typeface="MS PGothic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pic>
          <p:nvPicPr>
            <p:cNvPr id="15" name="Picture 17" descr="Red Header"/>
            <p:cNvPicPr>
              <a:picLocks noChangeAspect="1" noChangeArrowheads="1"/>
            </p:cNvPicPr>
            <p:nvPr userDrawn="1"/>
          </p:nvPicPr>
          <p:blipFill>
            <a:blip r:embed="rId9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27150"/>
            <a:ext cx="8225554" cy="42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580372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 defTabSz="914400">
                <a:defRPr/>
              </a:pPr>
              <a:t>‹#›</a:t>
            </a:fld>
            <a:endParaRPr dirty="0">
              <a:solidFill>
                <a:srgbClr val="000000"/>
              </a:solidFill>
            </a:endParaRPr>
          </a:p>
        </p:txBody>
      </p:sp>
      <p:pic>
        <p:nvPicPr>
          <p:cNvPr id="16" name="Picture 15" descr="All_Programmable_Text_FINAL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34634" y="6623976"/>
            <a:ext cx="3084852" cy="157267"/>
          </a:xfrm>
          <a:prstGeom prst="rect">
            <a:avLst/>
          </a:prstGeom>
        </p:spPr>
      </p:pic>
      <p:sp>
        <p:nvSpPr>
          <p:cNvPr id="3" name="fc" descr="© Copyright 2013 Xilinx&#10;."/>
          <p:cNvSpPr txBox="1"/>
          <p:nvPr userDrawn="1"/>
        </p:nvSpPr>
        <p:spPr bwMode="auto">
          <a:xfrm>
            <a:off x="0" y="6571361"/>
            <a:ext cx="9144000" cy="3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ctr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891D"/>
              </a:buClr>
              <a:buSzPct val="88000"/>
            </a:pPr>
            <a:r>
              <a:rPr lang="en-US" sz="1000" kern="0" smtClean="0">
                <a:solidFill>
                  <a:srgbClr val="000000"/>
                </a:solidFill>
                <a:latin typeface="arial"/>
                <a:ea typeface="宋体" charset="-122"/>
                <a:cs typeface="宋体" charset="-122"/>
              </a:rPr>
              <a:t>© Copyright 2013 Xilinx</a:t>
            </a:r>
          </a:p>
          <a:p>
            <a:pPr marL="228600" indent="-228600" algn="ctr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891D"/>
              </a:buClr>
              <a:buSzPct val="88000"/>
            </a:pPr>
            <a:r>
              <a:rPr lang="en-US" sz="300" kern="0" smtClean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.</a:t>
            </a:r>
            <a:endParaRPr lang="en-US" sz="300" kern="0" dirty="0" err="1" smtClean="0">
              <a:solidFill>
                <a:srgbClr val="FFFFFF"/>
              </a:solidFill>
              <a:latin typeface="arial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969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11"/>
        </a:buBlip>
        <a:defRPr lang="en-US" sz="2000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0" y="-1"/>
            <a:ext cx="9144000" cy="200025"/>
            <a:chOff x="0" y="-1"/>
            <a:chExt cx="9144000" cy="200025"/>
          </a:xfrm>
        </p:grpSpPr>
        <p:sp>
          <p:nvSpPr>
            <p:cNvPr id="14" name="Rectangle 13"/>
            <p:cNvSpPr/>
            <p:nvPr userDrawn="1"/>
          </p:nvSpPr>
          <p:spPr bwMode="auto">
            <a:xfrm>
              <a:off x="0" y="-1"/>
              <a:ext cx="9144000" cy="200025"/>
            </a:xfrm>
            <a:prstGeom prst="rect">
              <a:avLst/>
            </a:prstGeom>
            <a:solidFill>
              <a:schemeClr val="bg2"/>
            </a:solidFill>
            <a:ln w="762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28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endParaRPr>
            </a:p>
          </p:txBody>
        </p:sp>
        <p:pic>
          <p:nvPicPr>
            <p:cNvPr id="15" name="Picture 17" descr="Red Header"/>
            <p:cNvPicPr>
              <a:picLocks noChangeAspect="1" noChangeArrowheads="1"/>
            </p:cNvPicPr>
            <p:nvPr userDrawn="1"/>
          </p:nvPicPr>
          <p:blipFill>
            <a:blip r:embed="rId8" cstate="print"/>
            <a:srcRect/>
            <a:stretch>
              <a:fillRect/>
            </a:stretch>
          </p:blipFill>
          <p:spPr bwMode="invGray">
            <a:xfrm>
              <a:off x="7658100" y="0"/>
              <a:ext cx="1485900" cy="194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205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7772400" cy="42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0" y="6577013"/>
            <a:ext cx="838200" cy="244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r>
              <a:rPr dirty="0">
                <a:solidFill>
                  <a:srgbClr val="FFFFFF">
                    <a:lumMod val="50000"/>
                  </a:srgbClr>
                </a:solidFill>
              </a:rPr>
              <a:t>Page </a:t>
            </a:r>
            <a:fld id="{A2D3A43F-0F6B-47EA-B96F-A092B82AE169}" type="slidenum">
              <a:rPr>
                <a:solidFill>
                  <a:srgbClr val="FFFFFF">
                    <a:lumMod val="50000"/>
                  </a:srgbClr>
                </a:solidFill>
              </a:rPr>
              <a:pPr defTabSz="914400">
                <a:defRPr/>
              </a:pPr>
              <a:t>‹#›</a:t>
            </a:fld>
            <a:endParaRPr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8" name="Picture 17" descr="All_Programmable_Text_FINAL.jp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5934634" y="6623976"/>
            <a:ext cx="3084852" cy="157267"/>
          </a:xfrm>
          <a:prstGeom prst="rect">
            <a:avLst/>
          </a:prstGeom>
        </p:spPr>
      </p:pic>
      <p:sp>
        <p:nvSpPr>
          <p:cNvPr id="19" name="fc" descr="© Copyright 2013 Xilinx&#10;."/>
          <p:cNvSpPr txBox="1"/>
          <p:nvPr userDrawn="1"/>
        </p:nvSpPr>
        <p:spPr bwMode="auto">
          <a:xfrm>
            <a:off x="0" y="6571361"/>
            <a:ext cx="9144000" cy="31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28600" indent="-228600" algn="ctr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891D"/>
              </a:buClr>
              <a:buSzPct val="88000"/>
            </a:pPr>
            <a:r>
              <a:rPr lang="en-US" sz="1000" kern="0" smtClean="0">
                <a:solidFill>
                  <a:srgbClr val="000000"/>
                </a:solidFill>
                <a:latin typeface="arial"/>
                <a:ea typeface="宋体" charset="-122"/>
                <a:cs typeface="宋体" charset="-122"/>
              </a:rPr>
              <a:t>© Copyright 2013 Xilinx</a:t>
            </a:r>
          </a:p>
          <a:p>
            <a:pPr marL="228600" indent="-228600" algn="ctr" defTabSz="9144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EC891D"/>
              </a:buClr>
              <a:buSzPct val="88000"/>
            </a:pPr>
            <a:r>
              <a:rPr lang="en-US" sz="300" kern="0" smtClean="0">
                <a:solidFill>
                  <a:srgbClr val="FFFFFF"/>
                </a:solidFill>
                <a:latin typeface="arial"/>
                <a:ea typeface="宋体" charset="-122"/>
                <a:cs typeface="宋体" charset="-122"/>
              </a:rPr>
              <a:t>.</a:t>
            </a:r>
            <a:endParaRPr lang="en-US" sz="300" kern="0" dirty="0" err="1" smtClean="0">
              <a:solidFill>
                <a:srgbClr val="FFFFFF"/>
              </a:solidFill>
              <a:latin typeface="arial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184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8000"/>
        </a:lnSpc>
        <a:spcBef>
          <a:spcPct val="0"/>
        </a:spcBef>
        <a:spcAft>
          <a:spcPct val="0"/>
        </a:spcAft>
        <a:defRPr lang="en-US" sz="2800" b="1" dirty="0" smtClean="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lnSpc>
          <a:spcPct val="115000"/>
        </a:lnSpc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228600" indent="-228600" algn="l" rtl="0" eaLnBrk="1" fontAlgn="base" hangingPunct="1">
        <a:lnSpc>
          <a:spcPct val="110000"/>
        </a:lnSpc>
        <a:spcBef>
          <a:spcPts val="800"/>
        </a:spcBef>
        <a:spcAft>
          <a:spcPct val="0"/>
        </a:spcAft>
        <a:buClr>
          <a:schemeClr val="tx2"/>
        </a:buClr>
        <a:buSzPct val="88000"/>
        <a:buFont typeface="Wingdings" pitchFamily="2" charset="2"/>
        <a:buBlip>
          <a:blip r:embed="rId10"/>
        </a:buBlip>
        <a:defRPr lang="en-US" sz="2000" b="1" dirty="0" smtClean="0">
          <a:solidFill>
            <a:schemeClr val="accent4"/>
          </a:solidFill>
          <a:latin typeface="+mn-lt"/>
          <a:ea typeface="+mn-ea"/>
          <a:cs typeface="+mn-cs"/>
        </a:defRPr>
      </a:lvl1pPr>
      <a:lvl2pPr marL="571500" indent="-228600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lang="en-US" sz="1800" b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55663" indent="-169863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•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546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034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lr>
          <a:schemeClr val="tx1"/>
        </a:buClr>
        <a:buChar char="»"/>
        <a:defRPr lang="en-US" sz="1600" b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4606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178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3750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32225" indent="-174625" algn="l" rtl="0" eaLnBrk="1" fontAlgn="base" hangingPunct="1">
        <a:lnSpc>
          <a:spcPct val="110000"/>
        </a:lnSpc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1FF67-14B9-4748-ABAA-C3141FA69D5B}" type="datetimeFigureOut">
              <a:rPr lang="en-US" smtClean="0"/>
              <a:t>6/18/15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72862-8DD0-4C45-A2D5-4F26F868D7E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harvard-logo-2x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98" y="6424664"/>
            <a:ext cx="1494691" cy="375858"/>
          </a:xfrm>
          <a:prstGeom prst="rect">
            <a:avLst/>
          </a:prstGeom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38598" y="6350606"/>
            <a:ext cx="8874472" cy="0"/>
          </a:xfrm>
          <a:prstGeom prst="line">
            <a:avLst/>
          </a:prstGeom>
          <a:ln>
            <a:solidFill>
              <a:srgbClr val="97121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ucla-logo.jp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9" b="18659"/>
          <a:stretch/>
        </p:blipFill>
        <p:spPr>
          <a:xfrm>
            <a:off x="7653131" y="6383125"/>
            <a:ext cx="1402524" cy="42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22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7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Office_PowerPoint_Slide1111111111.sldx"/><Relationship Id="rId6" Type="http://schemas.openxmlformats.org/officeDocument/2006/relationships/image" Target="../media/image1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dti.com/articles/AutoPilot.pdf" TargetMode="External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High-Level Synthesis approach to accelerator design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0761" y="3886200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ISCA 2015</a:t>
            </a:r>
          </a:p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Jason Cong and Brandon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Reagen </a:t>
            </a:r>
          </a:p>
        </p:txBody>
      </p:sp>
    </p:spTree>
    <p:extLst>
      <p:ext uri="{BB962C8B-B14F-4D97-AF65-F5344CB8AC3E}">
        <p14:creationId xmlns:p14="http://schemas.microsoft.com/office/powerpoint/2010/main" val="63971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Accelerators Are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7110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Researchers and companies investing in accelerators</a:t>
            </a:r>
          </a:p>
          <a:p>
            <a:pPr lvl="1"/>
            <a:endParaRPr lang="en-US" dirty="0"/>
          </a:p>
          <a:p>
            <a:r>
              <a:rPr lang="en-US" dirty="0" smtClean="0"/>
              <a:t>Achieves Energy efficiency needed for future </a:t>
            </a:r>
            <a:r>
              <a:rPr lang="en-US" dirty="0" err="1" smtClean="0"/>
              <a:t>SoC</a:t>
            </a:r>
            <a:r>
              <a:rPr lang="en-US" dirty="0" smtClean="0"/>
              <a:t> designs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67285" y="4262246"/>
            <a:ext cx="1142999" cy="11400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25680" y="4262246"/>
            <a:ext cx="0" cy="114006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4603" y="4559862"/>
            <a:ext cx="227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Efficiency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835519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Accelerators Are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711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esearchers and companies investing in accelerators</a:t>
            </a:r>
          </a:p>
          <a:p>
            <a:pPr lvl="1"/>
            <a:endParaRPr lang="en-US" dirty="0"/>
          </a:p>
          <a:p>
            <a:r>
              <a:rPr lang="en-US" dirty="0"/>
              <a:t>Achieves Energy efficiency needed for future </a:t>
            </a:r>
            <a:r>
              <a:rPr lang="en-US" dirty="0" err="1"/>
              <a:t>SoC</a:t>
            </a:r>
            <a:r>
              <a:rPr lang="en-US" dirty="0"/>
              <a:t> designs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67285" y="4262246"/>
            <a:ext cx="1142999" cy="11400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25680" y="4262246"/>
            <a:ext cx="0" cy="114006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4603" y="4559862"/>
            <a:ext cx="227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Efficiency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1664" y="4273810"/>
            <a:ext cx="0" cy="424557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61664" y="5035828"/>
            <a:ext cx="0" cy="42455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400825" y="4238491"/>
            <a:ext cx="392288" cy="363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16890" y="4221994"/>
            <a:ext cx="169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Flexibility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6891" y="4998719"/>
            <a:ext cx="269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 Cost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8414937" y="5035828"/>
            <a:ext cx="392287" cy="3633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81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Accelerators Are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71102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R</a:t>
            </a:r>
            <a:r>
              <a:rPr lang="en-US" dirty="0" smtClean="0"/>
              <a:t>esearchers and companies investing in accelerators</a:t>
            </a:r>
          </a:p>
          <a:p>
            <a:pPr lvl="1"/>
            <a:endParaRPr lang="en-US" dirty="0"/>
          </a:p>
          <a:p>
            <a:r>
              <a:rPr lang="en-US" dirty="0"/>
              <a:t>Achieves Energy efficiency needed for future </a:t>
            </a:r>
            <a:r>
              <a:rPr lang="en-US" dirty="0" err="1"/>
              <a:t>SoC</a:t>
            </a:r>
            <a:r>
              <a:rPr lang="en-US" dirty="0"/>
              <a:t> designs 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3567285" y="4262246"/>
            <a:ext cx="1142999" cy="114006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925680" y="4262246"/>
            <a:ext cx="0" cy="114006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74603" y="4559862"/>
            <a:ext cx="22797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Efficiency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561664" y="4273810"/>
            <a:ext cx="0" cy="424557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561664" y="5035828"/>
            <a:ext cx="0" cy="424556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8400825" y="4238491"/>
            <a:ext cx="392288" cy="36333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16890" y="4221994"/>
            <a:ext cx="1693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Flexibility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716891" y="4998719"/>
            <a:ext cx="26980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Design Cost</a:t>
            </a:r>
            <a:endParaRPr lang="en-US" sz="2400" dirty="0"/>
          </a:p>
        </p:txBody>
      </p:sp>
      <p:sp>
        <p:nvSpPr>
          <p:cNvPr id="15" name="Rounded Rectangle 14"/>
          <p:cNvSpPr/>
          <p:nvPr/>
        </p:nvSpPr>
        <p:spPr>
          <a:xfrm>
            <a:off x="8414937" y="5035828"/>
            <a:ext cx="392287" cy="36333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5787446" y="5460384"/>
            <a:ext cx="1522109" cy="0"/>
          </a:xfrm>
          <a:prstGeom prst="line">
            <a:avLst/>
          </a:prstGeom>
          <a:ln>
            <a:solidFill>
              <a:srgbClr val="8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6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Hardware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 coded RTL</a:t>
            </a:r>
          </a:p>
          <a:p>
            <a:pPr lvl="1"/>
            <a:r>
              <a:rPr lang="en-US" dirty="0" smtClean="0"/>
              <a:t>Understand the problem space</a:t>
            </a:r>
          </a:p>
          <a:p>
            <a:pPr lvl="2"/>
            <a:r>
              <a:rPr lang="en-US" dirty="0" smtClean="0"/>
              <a:t>Sort</a:t>
            </a:r>
          </a:p>
          <a:p>
            <a:pPr lvl="1"/>
            <a:r>
              <a:rPr lang="en-US" dirty="0" smtClean="0"/>
              <a:t>Decide on a solution</a:t>
            </a:r>
          </a:p>
          <a:p>
            <a:pPr lvl="2"/>
            <a:r>
              <a:rPr lang="en-US" dirty="0" smtClean="0"/>
              <a:t>Radix Sort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2"/>
            <a:r>
              <a:rPr lang="en-US" dirty="0" smtClean="0"/>
              <a:t>Code RTL</a:t>
            </a:r>
          </a:p>
          <a:p>
            <a:pPr lvl="2"/>
            <a:r>
              <a:rPr lang="en-US" dirty="0" smtClean="0"/>
              <a:t>Validate/Verify</a:t>
            </a:r>
          </a:p>
          <a:p>
            <a:pPr lvl="2"/>
            <a:r>
              <a:rPr lang="en-US" dirty="0" smtClean="0"/>
              <a:t>Manually tune to meet spec</a:t>
            </a:r>
          </a:p>
          <a:p>
            <a:pPr lvl="3"/>
            <a:endParaRPr lang="en-US" dirty="0" smtClean="0"/>
          </a:p>
          <a:p>
            <a:pPr lvl="3"/>
            <a:endParaRPr lang="en-US" dirty="0" smtClean="0"/>
          </a:p>
          <a:p>
            <a:pPr marL="51435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Traditional Hardware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Hand coded RTL</a:t>
            </a:r>
          </a:p>
          <a:p>
            <a:pPr lvl="1"/>
            <a:r>
              <a:rPr lang="en-US" dirty="0" smtClean="0"/>
              <a:t>Understand the problem space</a:t>
            </a:r>
          </a:p>
          <a:p>
            <a:pPr lvl="2"/>
            <a:r>
              <a:rPr lang="en-US" dirty="0" smtClean="0"/>
              <a:t>Sort</a:t>
            </a:r>
          </a:p>
          <a:p>
            <a:pPr lvl="1"/>
            <a:r>
              <a:rPr lang="en-US" dirty="0" smtClean="0"/>
              <a:t>Decide on a solution</a:t>
            </a:r>
          </a:p>
          <a:p>
            <a:pPr lvl="2"/>
            <a:r>
              <a:rPr lang="en-US" dirty="0" smtClean="0"/>
              <a:t>Radix Sort</a:t>
            </a:r>
          </a:p>
          <a:p>
            <a:pPr lvl="1"/>
            <a:r>
              <a:rPr lang="en-US" dirty="0" smtClean="0"/>
              <a:t>Implementation</a:t>
            </a:r>
          </a:p>
          <a:p>
            <a:pPr lvl="2"/>
            <a:r>
              <a:rPr lang="en-US" dirty="0" smtClean="0"/>
              <a:t>Code RTL</a:t>
            </a:r>
          </a:p>
          <a:p>
            <a:pPr lvl="2"/>
            <a:r>
              <a:rPr lang="en-US" dirty="0" smtClean="0"/>
              <a:t>Validate/Verify</a:t>
            </a:r>
          </a:p>
          <a:p>
            <a:pPr lvl="2"/>
            <a:r>
              <a:rPr lang="en-US" dirty="0" smtClean="0"/>
              <a:t>Manually tune to meet spec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pPr marL="51435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51081" y="4535432"/>
            <a:ext cx="363163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u="sng" dirty="0" smtClean="0"/>
              <a:t>Single Design Point</a:t>
            </a:r>
          </a:p>
          <a:p>
            <a:pPr algn="ctr"/>
            <a:endParaRPr lang="en-US" sz="1000" dirty="0" smtClean="0"/>
          </a:p>
          <a:p>
            <a:pPr marL="1257300" lvl="2" indent="-342900">
              <a:buFont typeface="Wingdings" charset="2"/>
              <a:buChar char="Ø"/>
            </a:pPr>
            <a:r>
              <a:rPr lang="en-US" sz="2000" dirty="0" smtClean="0"/>
              <a:t>Power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en-US" sz="2000" dirty="0" smtClean="0"/>
              <a:t>Performance</a:t>
            </a:r>
          </a:p>
          <a:p>
            <a:pPr marL="1257300" lvl="2" indent="-342900">
              <a:buFont typeface="Wingdings" charset="2"/>
              <a:buChar char="Ø"/>
            </a:pPr>
            <a:r>
              <a:rPr lang="en-US" sz="2000" dirty="0" smtClean="0"/>
              <a:t>Area</a:t>
            </a:r>
          </a:p>
          <a:p>
            <a:pPr lvl="2"/>
            <a:endParaRPr lang="en-US" dirty="0"/>
          </a:p>
        </p:txBody>
      </p:sp>
      <p:sp>
        <p:nvSpPr>
          <p:cNvPr id="5" name="Double Bracket 4"/>
          <p:cNvSpPr/>
          <p:nvPr/>
        </p:nvSpPr>
        <p:spPr>
          <a:xfrm>
            <a:off x="5536026" y="4510774"/>
            <a:ext cx="3230377" cy="1590731"/>
          </a:xfrm>
          <a:prstGeom prst="bracketPair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8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56036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Problem is Getting Worse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More heterogeneity requires more HW</a:t>
            </a:r>
          </a:p>
          <a:p>
            <a:pPr lvl="1"/>
            <a:r>
              <a:rPr lang="en-US" dirty="0" smtClean="0"/>
              <a:t>Less re-use, too expensive hand code</a:t>
            </a:r>
          </a:p>
          <a:p>
            <a:endParaRPr lang="en-US" dirty="0" smtClean="0"/>
          </a:p>
          <a:p>
            <a:r>
              <a:rPr lang="en-US" dirty="0" smtClean="0"/>
              <a:t>Shorter design cycles</a:t>
            </a:r>
          </a:p>
          <a:p>
            <a:pPr lvl="1"/>
            <a:r>
              <a:rPr lang="en-US" dirty="0" smtClean="0"/>
              <a:t>Rushed designs mean specs keep changing</a:t>
            </a:r>
          </a:p>
          <a:p>
            <a:pPr lvl="1"/>
            <a:r>
              <a:rPr lang="en-US" dirty="0" smtClean="0"/>
              <a:t>Focus on correctness, let tool handle performance</a:t>
            </a:r>
          </a:p>
          <a:p>
            <a:endParaRPr lang="en-US" dirty="0"/>
          </a:p>
          <a:p>
            <a:r>
              <a:rPr lang="en-US" dirty="0" smtClean="0"/>
              <a:t>Can’t spend months tuning every pipeline in the Sea of Accelerators </a:t>
            </a:r>
            <a:r>
              <a:rPr lang="en-US" dirty="0" err="1" smtClean="0"/>
              <a:t>SoC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962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Robobee</a:t>
            </a:r>
            <a:r>
              <a:rPr lang="en-US" dirty="0" smtClean="0"/>
              <a:t>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4" b="6977"/>
          <a:stretch/>
        </p:blipFill>
        <p:spPr>
          <a:xfrm>
            <a:off x="191441" y="2531531"/>
            <a:ext cx="2814226" cy="2426457"/>
          </a:xfrm>
          <a:prstGeom prst="rect">
            <a:avLst/>
          </a:prstGeom>
        </p:spPr>
      </p:pic>
      <p:graphicFrame>
        <p:nvGraphicFramePr>
          <p:cNvPr id="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3973788"/>
              </p:ext>
            </p:extLst>
          </p:nvPr>
        </p:nvGraphicFramePr>
        <p:xfrm>
          <a:off x="3307486" y="1970072"/>
          <a:ext cx="5620524" cy="345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Visio" r:id="rId5" imgW="7323102" imgH="4495280" progId="Visio.Drawing.11">
                  <p:embed/>
                </p:oleObj>
              </mc:Choice>
              <mc:Fallback>
                <p:oleObj name="Visio" r:id="rId5" imgW="7323102" imgH="4495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486" y="1970072"/>
                        <a:ext cx="5620524" cy="345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765967" y="5912556"/>
            <a:ext cx="3162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detail tomorrow at WARP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81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  <a:r>
              <a:rPr lang="en-US" dirty="0" err="1" smtClean="0"/>
              <a:t>Robobee</a:t>
            </a:r>
            <a:r>
              <a:rPr lang="en-US" dirty="0" smtClean="0"/>
              <a:t> </a:t>
            </a:r>
            <a:r>
              <a:rPr lang="en-US" dirty="0" err="1" smtClean="0"/>
              <a:t>SoC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lvl="1"/>
            <a:endParaRPr lang="en-US" dirty="0"/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451340"/>
              </p:ext>
            </p:extLst>
          </p:nvPr>
        </p:nvGraphicFramePr>
        <p:xfrm>
          <a:off x="3307486" y="1970072"/>
          <a:ext cx="5620524" cy="34505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Visio" r:id="rId4" imgW="7323102" imgH="4495280" progId="Visio.Drawing.11">
                  <p:embed/>
                </p:oleObj>
              </mc:Choice>
              <mc:Fallback>
                <p:oleObj name="Visio" r:id="rId4" imgW="7323102" imgH="44952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7486" y="1970072"/>
                        <a:ext cx="5620524" cy="34505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eft Brace 8"/>
          <p:cNvSpPr/>
          <p:nvPr/>
        </p:nvSpPr>
        <p:spPr>
          <a:xfrm>
            <a:off x="2116667" y="2413000"/>
            <a:ext cx="1001889" cy="3007608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9230" y="3738223"/>
            <a:ext cx="187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When making this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9889" y="5941497"/>
            <a:ext cx="209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Can’t focus on these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89222" y="4684891"/>
            <a:ext cx="127000" cy="12566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843888" y="4684889"/>
            <a:ext cx="0" cy="1256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968999" y="4684889"/>
            <a:ext cx="127001" cy="12566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1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High-level synthesis</a:t>
            </a:r>
            <a:br>
              <a:rPr lang="en-US" dirty="0" smtClean="0"/>
            </a:br>
            <a:r>
              <a:rPr lang="en-US" b="0" i="1" dirty="0" smtClean="0"/>
              <a:t>automating accelerator design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Compiles High-Level code to RTL</a:t>
            </a:r>
          </a:p>
          <a:p>
            <a:pPr lvl="1"/>
            <a:r>
              <a:rPr lang="en-US" dirty="0" smtClean="0"/>
              <a:t>Input C/C++, output RTL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Lowers HW entrance barrier</a:t>
            </a:r>
          </a:p>
          <a:p>
            <a:pPr lvl="1"/>
            <a:r>
              <a:rPr lang="en-US" dirty="0" smtClean="0"/>
              <a:t>Alleviates design costs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638120" y="2132937"/>
            <a:ext cx="3315360" cy="3993226"/>
            <a:chOff x="5216817" y="2063726"/>
            <a:chExt cx="3315360" cy="3993226"/>
          </a:xfrm>
        </p:grpSpPr>
        <p:sp>
          <p:nvSpPr>
            <p:cNvPr id="5" name="Down Arrow 4"/>
            <p:cNvSpPr>
              <a:spLocks noChangeArrowheads="1"/>
            </p:cNvSpPr>
            <p:nvPr/>
          </p:nvSpPr>
          <p:spPr bwMode="auto">
            <a:xfrm>
              <a:off x="6679183" y="3851455"/>
              <a:ext cx="394039" cy="409086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Snip Single Corner Rectangle 33"/>
            <p:cNvSpPr>
              <a:spLocks noChangeArrowheads="1"/>
            </p:cNvSpPr>
            <p:nvPr/>
          </p:nvSpPr>
          <p:spPr bwMode="auto">
            <a:xfrm flipH="1">
              <a:off x="6141769" y="4320920"/>
              <a:ext cx="1255352" cy="495572"/>
            </a:xfrm>
            <a:custGeom>
              <a:avLst/>
              <a:gdLst>
                <a:gd name="T0" fmla="*/ 1390650 w 1390650"/>
                <a:gd name="T1" fmla="*/ 286413 h 572826"/>
                <a:gd name="T2" fmla="*/ 695325 w 1390650"/>
                <a:gd name="T3" fmla="*/ 572826 h 572826"/>
                <a:gd name="T4" fmla="*/ 0 w 1390650"/>
                <a:gd name="T5" fmla="*/ 286413 h 572826"/>
                <a:gd name="T6" fmla="*/ 695325 w 1390650"/>
                <a:gd name="T7" fmla="*/ 0 h 572826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390650"/>
                <a:gd name="T13" fmla="*/ 115276 h 572826"/>
                <a:gd name="T14" fmla="*/ 1275374 w 1390650"/>
                <a:gd name="T15" fmla="*/ 572826 h 5728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90650" h="572826">
                  <a:moveTo>
                    <a:pt x="0" y="0"/>
                  </a:moveTo>
                  <a:lnTo>
                    <a:pt x="1160099" y="0"/>
                  </a:lnTo>
                  <a:lnTo>
                    <a:pt x="1390650" y="230551"/>
                  </a:lnTo>
                  <a:lnTo>
                    <a:pt x="1390650" y="572826"/>
                  </a:lnTo>
                  <a:lnTo>
                    <a:pt x="0" y="572826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ysClr val="windowText" lastClr="000000"/>
                  </a:solidFill>
                  <a:latin typeface="Verdana" pitchFamily="34" charset="0"/>
                </a:rPr>
                <a:t>………………</a:t>
              </a:r>
            </a:p>
            <a:p>
              <a:pPr algn="ctr">
                <a:defRPr/>
              </a:pPr>
              <a:endParaRPr lang="en-US" sz="1100" dirty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7" name="Snip Single Corner Rectangle 34"/>
            <p:cNvSpPr>
              <a:spLocks noChangeArrowheads="1"/>
            </p:cNvSpPr>
            <p:nvPr/>
          </p:nvSpPr>
          <p:spPr bwMode="auto">
            <a:xfrm flipH="1">
              <a:off x="6291471" y="4452707"/>
              <a:ext cx="1306941" cy="488707"/>
            </a:xfrm>
            <a:custGeom>
              <a:avLst/>
              <a:gdLst>
                <a:gd name="T0" fmla="*/ 1447800 w 1447800"/>
                <a:gd name="T1" fmla="*/ 282446 h 564891"/>
                <a:gd name="T2" fmla="*/ 723900 w 1447800"/>
                <a:gd name="T3" fmla="*/ 564891 h 564891"/>
                <a:gd name="T4" fmla="*/ 0 w 1447800"/>
                <a:gd name="T5" fmla="*/ 282446 h 564891"/>
                <a:gd name="T6" fmla="*/ 723900 w 1447800"/>
                <a:gd name="T7" fmla="*/ 0 h 564891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447800"/>
                <a:gd name="T13" fmla="*/ 113679 h 564891"/>
                <a:gd name="T14" fmla="*/ 1334121 w 1447800"/>
                <a:gd name="T15" fmla="*/ 564891 h 5648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7800" h="564891">
                  <a:moveTo>
                    <a:pt x="0" y="0"/>
                  </a:moveTo>
                  <a:lnTo>
                    <a:pt x="1220443" y="0"/>
                  </a:lnTo>
                  <a:lnTo>
                    <a:pt x="1447800" y="227357"/>
                  </a:lnTo>
                  <a:lnTo>
                    <a:pt x="1447800" y="564891"/>
                  </a:lnTo>
                  <a:lnTo>
                    <a:pt x="0" y="564891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ysClr val="windowText" lastClr="000000"/>
                  </a:solidFill>
                  <a:latin typeface="Verdana" pitchFamily="34" charset="0"/>
                </a:rPr>
                <a:t>………………</a:t>
              </a:r>
            </a:p>
            <a:p>
              <a:pPr algn="ctr">
                <a:defRPr/>
              </a:pPr>
              <a:endParaRPr lang="en-US" sz="1100" dirty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8" name="Snip Single Corner Rectangle 35"/>
            <p:cNvSpPr>
              <a:spLocks noChangeArrowheads="1"/>
            </p:cNvSpPr>
            <p:nvPr/>
          </p:nvSpPr>
          <p:spPr bwMode="auto">
            <a:xfrm flipH="1">
              <a:off x="6439451" y="4584493"/>
              <a:ext cx="1361397" cy="527003"/>
            </a:xfrm>
            <a:custGeom>
              <a:avLst/>
              <a:gdLst>
                <a:gd name="T0" fmla="*/ 1508125 w 1508125"/>
                <a:gd name="T1" fmla="*/ 285619 h 571238"/>
                <a:gd name="T2" fmla="*/ 754063 w 1508125"/>
                <a:gd name="T3" fmla="*/ 571238 h 571238"/>
                <a:gd name="T4" fmla="*/ 0 w 1508125"/>
                <a:gd name="T5" fmla="*/ 285619 h 571238"/>
                <a:gd name="T6" fmla="*/ 754063 w 1508125"/>
                <a:gd name="T7" fmla="*/ 0 h 57123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508125"/>
                <a:gd name="T13" fmla="*/ 114956 h 571238"/>
                <a:gd name="T14" fmla="*/ 1393168 w 1508125"/>
                <a:gd name="T15" fmla="*/ 571238 h 5712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08125" h="571238">
                  <a:moveTo>
                    <a:pt x="0" y="0"/>
                  </a:moveTo>
                  <a:lnTo>
                    <a:pt x="1278213" y="0"/>
                  </a:lnTo>
                  <a:lnTo>
                    <a:pt x="1508125" y="229912"/>
                  </a:lnTo>
                  <a:lnTo>
                    <a:pt x="1508125" y="571238"/>
                  </a:lnTo>
                  <a:lnTo>
                    <a:pt x="0" y="57123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ysClr val="windowText" lastClr="000000"/>
                </a:solidFill>
                <a:latin typeface="Verdana" pitchFamily="34" charset="0"/>
              </a:endParaRPr>
            </a:p>
            <a:p>
              <a:pPr algn="ctr"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</a:rPr>
                <a:t>VHDL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</a:rPr>
                <a:t>Verilog</a:t>
              </a:r>
            </a:p>
            <a:p>
              <a:pPr algn="ctr">
                <a:defRPr/>
              </a:pPr>
              <a:r>
                <a:rPr lang="en-US" sz="1000" b="1" dirty="0">
                  <a:solidFill>
                    <a:sysClr val="windowText" lastClr="000000"/>
                  </a:solidFill>
                  <a:latin typeface="Calibri"/>
                </a:rPr>
                <a:t>System C</a:t>
              </a:r>
              <a:endParaRPr lang="en-US" sz="900" b="1" dirty="0">
                <a:solidFill>
                  <a:sysClr val="windowText" lastClr="000000"/>
                </a:solidFill>
                <a:latin typeface="Calibri"/>
              </a:endParaRPr>
            </a:p>
            <a:p>
              <a:pPr algn="ctr">
                <a:defRPr/>
              </a:pPr>
              <a:endParaRPr lang="en-US" sz="1200" dirty="0">
                <a:solidFill>
                  <a:sysClr val="windowText" lastClr="000000"/>
                </a:solidFill>
                <a:latin typeface="Verdana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216817" y="3386668"/>
              <a:ext cx="3315360" cy="39535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Calibri"/>
                </a:rPr>
                <a:t>Vivado HLS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955040" y="2335125"/>
              <a:ext cx="1577137" cy="474979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i="1" dirty="0">
                  <a:solidFill>
                    <a:prstClr val="black"/>
                  </a:solidFill>
                  <a:latin typeface="Calibri"/>
                  <a:cs typeface="Calibri"/>
                </a:rPr>
                <a:t>Directives</a:t>
              </a:r>
            </a:p>
          </p:txBody>
        </p:sp>
        <p:sp>
          <p:nvSpPr>
            <p:cNvPr id="11" name="Down Arrow 10"/>
            <p:cNvSpPr>
              <a:spLocks noChangeArrowheads="1"/>
            </p:cNvSpPr>
            <p:nvPr/>
          </p:nvSpPr>
          <p:spPr bwMode="auto">
            <a:xfrm>
              <a:off x="5798733" y="2925417"/>
              <a:ext cx="394040" cy="409086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Down Arrow 11"/>
            <p:cNvSpPr>
              <a:spLocks noChangeArrowheads="1"/>
            </p:cNvSpPr>
            <p:nvPr/>
          </p:nvSpPr>
          <p:spPr bwMode="auto">
            <a:xfrm>
              <a:off x="7469527" y="2925417"/>
              <a:ext cx="394039" cy="409086"/>
            </a:xfrm>
            <a:prstGeom prst="downArrow">
              <a:avLst>
                <a:gd name="adj1" fmla="val 50000"/>
                <a:gd name="adj2" fmla="val 49998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Snip Single Corner Rectangle 36"/>
            <p:cNvSpPr>
              <a:spLocks noChangeArrowheads="1"/>
            </p:cNvSpPr>
            <p:nvPr/>
          </p:nvSpPr>
          <p:spPr bwMode="auto">
            <a:xfrm flipH="1">
              <a:off x="5239508" y="2063726"/>
              <a:ext cx="1125335" cy="431051"/>
            </a:xfrm>
            <a:custGeom>
              <a:avLst/>
              <a:gdLst>
                <a:gd name="T0" fmla="*/ 1038225 w 1038225"/>
                <a:gd name="T1" fmla="*/ 249179 h 498358"/>
                <a:gd name="T2" fmla="*/ 519113 w 1038225"/>
                <a:gd name="T3" fmla="*/ 498358 h 498358"/>
                <a:gd name="T4" fmla="*/ 0 w 1038225"/>
                <a:gd name="T5" fmla="*/ 249179 h 498358"/>
                <a:gd name="T6" fmla="*/ 519113 w 1038225"/>
                <a:gd name="T7" fmla="*/ 0 h 49835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038225"/>
                <a:gd name="T13" fmla="*/ 100290 h 498358"/>
                <a:gd name="T14" fmla="*/ 937935 w 1038225"/>
                <a:gd name="T15" fmla="*/ 498358 h 498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38225" h="498358">
                  <a:moveTo>
                    <a:pt x="0" y="0"/>
                  </a:moveTo>
                  <a:lnTo>
                    <a:pt x="837646" y="0"/>
                  </a:lnTo>
                  <a:lnTo>
                    <a:pt x="1038225" y="200579"/>
                  </a:lnTo>
                  <a:lnTo>
                    <a:pt x="1038225" y="498358"/>
                  </a:lnTo>
                  <a:lnTo>
                    <a:pt x="0" y="4983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FFFFFF"/>
                  </a:solidFill>
                  <a:latin typeface="Verdana" pitchFamily="34" charset="0"/>
                </a:rPr>
                <a:t>………………</a:t>
              </a: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4" name="Snip Single Corner Rectangle 37"/>
            <p:cNvSpPr>
              <a:spLocks noChangeArrowheads="1"/>
            </p:cNvSpPr>
            <p:nvPr/>
          </p:nvSpPr>
          <p:spPr bwMode="auto">
            <a:xfrm flipH="1">
              <a:off x="5404694" y="2221390"/>
              <a:ext cx="1173514" cy="431051"/>
            </a:xfrm>
            <a:custGeom>
              <a:avLst/>
              <a:gdLst>
                <a:gd name="T0" fmla="*/ 1082675 w 1082675"/>
                <a:gd name="T1" fmla="*/ 249179 h 498358"/>
                <a:gd name="T2" fmla="*/ 541338 w 1082675"/>
                <a:gd name="T3" fmla="*/ 498358 h 498358"/>
                <a:gd name="T4" fmla="*/ 0 w 1082675"/>
                <a:gd name="T5" fmla="*/ 249179 h 498358"/>
                <a:gd name="T6" fmla="*/ 541338 w 1082675"/>
                <a:gd name="T7" fmla="*/ 0 h 49835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082675"/>
                <a:gd name="T13" fmla="*/ 100290 h 498358"/>
                <a:gd name="T14" fmla="*/ 982385 w 1082675"/>
                <a:gd name="T15" fmla="*/ 498358 h 498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2675" h="498358">
                  <a:moveTo>
                    <a:pt x="0" y="0"/>
                  </a:moveTo>
                  <a:lnTo>
                    <a:pt x="882096" y="0"/>
                  </a:lnTo>
                  <a:lnTo>
                    <a:pt x="1082675" y="200579"/>
                  </a:lnTo>
                  <a:lnTo>
                    <a:pt x="1082675" y="498358"/>
                  </a:lnTo>
                  <a:lnTo>
                    <a:pt x="0" y="4983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rgbClr val="FFFFFF"/>
                  </a:solidFill>
                  <a:latin typeface="Verdana" pitchFamily="34" charset="0"/>
                </a:rPr>
                <a:t>………………</a:t>
              </a:r>
            </a:p>
            <a:p>
              <a:pPr algn="ctr">
                <a:defRPr/>
              </a:pPr>
              <a:endParaRPr lang="en-US" sz="1100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5" name="Snip Single Corner Rectangle 38"/>
            <p:cNvSpPr>
              <a:spLocks noChangeArrowheads="1"/>
            </p:cNvSpPr>
            <p:nvPr/>
          </p:nvSpPr>
          <p:spPr bwMode="auto">
            <a:xfrm flipH="1">
              <a:off x="5569882" y="2379054"/>
              <a:ext cx="1219972" cy="431051"/>
            </a:xfrm>
            <a:custGeom>
              <a:avLst/>
              <a:gdLst>
                <a:gd name="T0" fmla="*/ 1125537 w 1125537"/>
                <a:gd name="T1" fmla="*/ 249179 h 498358"/>
                <a:gd name="T2" fmla="*/ 562769 w 1125537"/>
                <a:gd name="T3" fmla="*/ 498358 h 498358"/>
                <a:gd name="T4" fmla="*/ 0 w 1125537"/>
                <a:gd name="T5" fmla="*/ 249179 h 498358"/>
                <a:gd name="T6" fmla="*/ 562769 w 1125537"/>
                <a:gd name="T7" fmla="*/ 0 h 498358"/>
                <a:gd name="T8" fmla="*/ 0 60000 65536"/>
                <a:gd name="T9" fmla="*/ 5898240 60000 65536"/>
                <a:gd name="T10" fmla="*/ 11796480 60000 65536"/>
                <a:gd name="T11" fmla="*/ 17694720 60000 65536"/>
                <a:gd name="T12" fmla="*/ 0 w 1125537"/>
                <a:gd name="T13" fmla="*/ 100290 h 498358"/>
                <a:gd name="T14" fmla="*/ 1025247 w 1125537"/>
                <a:gd name="T15" fmla="*/ 498358 h 49835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25537" h="498358">
                  <a:moveTo>
                    <a:pt x="0" y="0"/>
                  </a:moveTo>
                  <a:lnTo>
                    <a:pt x="924958" y="0"/>
                  </a:lnTo>
                  <a:lnTo>
                    <a:pt x="1125537" y="200579"/>
                  </a:lnTo>
                  <a:lnTo>
                    <a:pt x="1125537" y="498358"/>
                  </a:lnTo>
                  <a:lnTo>
                    <a:pt x="0" y="498358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900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>
                <a:defRPr/>
              </a:pPr>
              <a:r>
                <a:rPr lang="en-US" sz="1000" b="1" dirty="0">
                  <a:solidFill>
                    <a:srgbClr val="FFFFFF"/>
                  </a:solidFill>
                  <a:latin typeface="Verdana" pitchFamily="34" charset="0"/>
                </a:rPr>
                <a:t>C, C++, SystemC</a:t>
              </a:r>
              <a:endParaRPr lang="en-US" sz="900" b="1" dirty="0">
                <a:solidFill>
                  <a:srgbClr val="FFFFFF"/>
                </a:solidFill>
                <a:latin typeface="Verdana" pitchFamily="34" charset="0"/>
              </a:endParaRPr>
            </a:p>
            <a:p>
              <a:pPr algn="ctr">
                <a:defRPr/>
              </a:pPr>
              <a:endParaRPr lang="en-US" sz="1200" b="1" dirty="0">
                <a:solidFill>
                  <a:srgbClr val="FFFFFF"/>
                </a:solidFill>
                <a:latin typeface="Verdana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592837" y="5619532"/>
              <a:ext cx="2830953" cy="250108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RTL Export</a:t>
              </a:r>
            </a:p>
          </p:txBody>
        </p:sp>
        <p:sp>
          <p:nvSpPr>
            <p:cNvPr id="17" name="Down Arrow 16"/>
            <p:cNvSpPr>
              <a:spLocks noChangeArrowheads="1"/>
            </p:cNvSpPr>
            <p:nvPr/>
          </p:nvSpPr>
          <p:spPr bwMode="auto">
            <a:xfrm>
              <a:off x="6707089" y="5188096"/>
              <a:ext cx="394039" cy="409087"/>
            </a:xfrm>
            <a:prstGeom prst="downArrow">
              <a:avLst>
                <a:gd name="adj1" fmla="val 50000"/>
                <a:gd name="adj2" fmla="val 4999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sz="1200" dirty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5592836" y="5872354"/>
              <a:ext cx="952564" cy="1811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IP-XACT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6547411" y="5875777"/>
              <a:ext cx="944654" cy="1811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Calibri"/>
                </a:rPr>
                <a:t>Sys Gen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7480333" y="5871174"/>
              <a:ext cx="944654" cy="18117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000" b="1" dirty="0" err="1">
                  <a:solidFill>
                    <a:prstClr val="white"/>
                  </a:solidFill>
                  <a:latin typeface="Calibri"/>
                </a:rPr>
                <a:t>PCore</a:t>
              </a:r>
              <a:endParaRPr lang="en-US" sz="1000" b="1" dirty="0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2912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zh-CN">
                <a:latin typeface="Arial Narrow" charset="0"/>
                <a:ea typeface="MS PGothic" charset="0"/>
              </a:rPr>
              <a:t>High-Level Synthesis: A Brief History</a:t>
            </a:r>
          </a:p>
        </p:txBody>
      </p:sp>
      <p:sp>
        <p:nvSpPr>
          <p:cNvPr id="5" name="Subtitle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Early attempts</a:t>
            </a:r>
          </a:p>
          <a:p>
            <a:pPr lvl="1"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Research projects</a:t>
            </a:r>
          </a:p>
          <a:p>
            <a:pPr lvl="1"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1980s ~ early 1990s</a:t>
            </a:r>
          </a:p>
          <a:p>
            <a:pPr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Rise and fall of early </a:t>
            </a:r>
            <a:r>
              <a:rPr lang="en-US" altLang="zh-CN" dirty="0">
                <a:latin typeface="Arial Narrow" charset="0"/>
                <a:ea typeface="MS PGothic" charset="0"/>
              </a:rPr>
              <a:t>commercialization</a:t>
            </a:r>
          </a:p>
          <a:p>
            <a:pPr lvl="1"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Tools from major EDA vendors</a:t>
            </a:r>
          </a:p>
          <a:p>
            <a:pPr lvl="1"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1990s~early 2000s</a:t>
            </a:r>
          </a:p>
          <a:p>
            <a:pPr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Renewed interests</a:t>
            </a:r>
            <a:endParaRPr lang="en-US" altLang="zh-CN" dirty="0">
              <a:latin typeface="Arial Narrow" charset="0"/>
              <a:ea typeface="MS PGothic" charset="0"/>
            </a:endParaRPr>
          </a:p>
          <a:p>
            <a:pPr lvl="1"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Start-ups, followed by major EDA vendors</a:t>
            </a:r>
            <a:endParaRPr lang="en-US" altLang="zh-CN" dirty="0">
              <a:latin typeface="Arial Narrow" charset="0"/>
              <a:ea typeface="MS PGothic" charset="0"/>
            </a:endParaRPr>
          </a:p>
          <a:p>
            <a:pPr lvl="1"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Mid 2000 </a:t>
            </a:r>
            <a:r>
              <a:rPr lang="en-US" altLang="zh-CN" dirty="0">
                <a:latin typeface="Arial Narrow" charset="0"/>
                <a:ea typeface="MS PGothic" charset="0"/>
              </a:rPr>
              <a:t>~ </a:t>
            </a:r>
            <a:r>
              <a:rPr lang="en-US" altLang="zh-CN" dirty="0" smtClean="0">
                <a:latin typeface="Arial Narrow" charset="0"/>
                <a:ea typeface="MS PGothic" charset="0"/>
              </a:rPr>
              <a:t>present</a:t>
            </a:r>
          </a:p>
          <a:p>
            <a:pPr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Wide adoption by the FPGA design community</a:t>
            </a:r>
          </a:p>
          <a:p>
            <a:pPr lvl="1"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Led by Xilinx </a:t>
            </a:r>
            <a:r>
              <a:rPr lang="en-US" altLang="zh-CN" dirty="0" err="1" smtClean="0">
                <a:latin typeface="Arial Narrow" charset="0"/>
                <a:ea typeface="MS PGothic" charset="0"/>
              </a:rPr>
              <a:t>Vivado</a:t>
            </a:r>
            <a:r>
              <a:rPr lang="en-US" altLang="zh-CN" dirty="0" smtClean="0">
                <a:latin typeface="Arial Narrow" charset="0"/>
                <a:ea typeface="MS PGothic" charset="0"/>
              </a:rPr>
              <a:t> HLS (based on </a:t>
            </a:r>
            <a:r>
              <a:rPr lang="en-US" altLang="zh-CN" dirty="0" err="1" smtClean="0">
                <a:latin typeface="Arial Narrow" charset="0"/>
                <a:ea typeface="MS PGothic" charset="0"/>
              </a:rPr>
              <a:t>AutoESL</a:t>
            </a:r>
            <a:r>
              <a:rPr lang="en-US" altLang="zh-CN" dirty="0" smtClean="0">
                <a:latin typeface="Arial Narrow" charset="0"/>
                <a:ea typeface="MS PGothic" charset="0"/>
              </a:rPr>
              <a:t> acquisition in 2011)</a:t>
            </a:r>
          </a:p>
          <a:p>
            <a:pPr lvl="1"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2012 </a:t>
            </a:r>
            <a:r>
              <a:rPr lang="en-US" altLang="zh-CN" dirty="0">
                <a:latin typeface="Arial Narrow" charset="0"/>
                <a:ea typeface="MS PGothic" charset="0"/>
              </a:rPr>
              <a:t>~ present</a:t>
            </a:r>
          </a:p>
        </p:txBody>
      </p:sp>
    </p:spTree>
    <p:extLst>
      <p:ext uri="{BB962C8B-B14F-4D97-AF65-F5344CB8AC3E}">
        <p14:creationId xmlns:p14="http://schemas.microsoft.com/office/powerpoint/2010/main" val="3186280536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 workflow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61933" y="2953226"/>
            <a:ext cx="1499795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Design Source</a:t>
            </a:r>
          </a:p>
          <a:p>
            <a:r>
              <a:rPr lang="en-US" sz="1000" b="1" dirty="0">
                <a:solidFill>
                  <a:prstClr val="white"/>
                </a:solidFill>
                <a:latin typeface="Calibri"/>
              </a:rPr>
              <a:t>(C, C++, SystemC)</a:t>
            </a:r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2539337" y="3682145"/>
            <a:ext cx="1369378" cy="511770"/>
          </a:xfrm>
          <a:prstGeom prst="round2DiagRect">
            <a:avLst>
              <a:gd name="adj1" fmla="val 39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Scheduling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343302" y="3682145"/>
            <a:ext cx="1369378" cy="511770"/>
          </a:xfrm>
          <a:prstGeom prst="round2DiagRect">
            <a:avLst>
              <a:gd name="adj1" fmla="val 39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Binding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78385" y="4374391"/>
            <a:ext cx="1499795" cy="51177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RTL</a:t>
            </a:r>
          </a:p>
          <a:p>
            <a:r>
              <a:rPr lang="en-US" sz="900" b="1" dirty="0">
                <a:solidFill>
                  <a:prstClr val="black"/>
                </a:solidFill>
                <a:latin typeface="Calibri"/>
              </a:rPr>
              <a:t>(Verilog, VHDL, SystemC)</a:t>
            </a:r>
          </a:p>
        </p:txBody>
      </p:sp>
      <p:sp>
        <p:nvSpPr>
          <p:cNvPr id="8" name="Bent Arrow 7"/>
          <p:cNvSpPr/>
          <p:nvPr/>
        </p:nvSpPr>
        <p:spPr bwMode="auto">
          <a:xfrm flipV="1">
            <a:off x="1887252" y="3529480"/>
            <a:ext cx="586876" cy="60064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 rot="16200000" flipH="1" flipV="1">
            <a:off x="6813960" y="3774289"/>
            <a:ext cx="564123" cy="636081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169550" y="2914489"/>
            <a:ext cx="978127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Technology 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Library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69550" y="4440964"/>
            <a:ext cx="978127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User 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Directives</a:t>
            </a:r>
          </a:p>
        </p:txBody>
      </p:sp>
      <p:sp>
        <p:nvSpPr>
          <p:cNvPr id="12" name="Bent Arrow 11"/>
          <p:cNvSpPr/>
          <p:nvPr/>
        </p:nvSpPr>
        <p:spPr bwMode="auto">
          <a:xfrm rot="16200000" flipH="1" flipV="1">
            <a:off x="5251147" y="3004351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rot="5400000" flipV="1">
            <a:off x="3490518" y="3004353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Bent Arrow 13"/>
          <p:cNvSpPr/>
          <p:nvPr/>
        </p:nvSpPr>
        <p:spPr bwMode="auto">
          <a:xfrm rot="5400000" flipH="1">
            <a:off x="5251148" y="4155837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16200000">
            <a:off x="3490519" y="4155839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039134" y="3682328"/>
            <a:ext cx="1173754" cy="3838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49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 workflow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61933" y="2953226"/>
            <a:ext cx="1499795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Design Source</a:t>
            </a:r>
          </a:p>
          <a:p>
            <a:r>
              <a:rPr lang="en-US" sz="1000" b="1" dirty="0">
                <a:solidFill>
                  <a:prstClr val="white"/>
                </a:solidFill>
                <a:latin typeface="Calibri"/>
              </a:rPr>
              <a:t>(C, C++, SystemC)</a:t>
            </a:r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2539337" y="3682145"/>
            <a:ext cx="1369378" cy="511770"/>
          </a:xfrm>
          <a:prstGeom prst="round2DiagRect">
            <a:avLst>
              <a:gd name="adj1" fmla="val 39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Scheduling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343302" y="3682145"/>
            <a:ext cx="1369378" cy="511770"/>
          </a:xfrm>
          <a:prstGeom prst="round2DiagRect">
            <a:avLst>
              <a:gd name="adj1" fmla="val 39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Binding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78385" y="4374391"/>
            <a:ext cx="1499795" cy="51177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RTL</a:t>
            </a:r>
          </a:p>
          <a:p>
            <a:r>
              <a:rPr lang="en-US" sz="900" b="1" dirty="0">
                <a:solidFill>
                  <a:prstClr val="black"/>
                </a:solidFill>
                <a:latin typeface="Calibri"/>
              </a:rPr>
              <a:t>(Verilog, VHDL, SystemC)</a:t>
            </a:r>
          </a:p>
        </p:txBody>
      </p:sp>
      <p:sp>
        <p:nvSpPr>
          <p:cNvPr id="8" name="Bent Arrow 7"/>
          <p:cNvSpPr/>
          <p:nvPr/>
        </p:nvSpPr>
        <p:spPr bwMode="auto">
          <a:xfrm flipV="1">
            <a:off x="1887252" y="3529480"/>
            <a:ext cx="586876" cy="60064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 rot="16200000" flipH="1" flipV="1">
            <a:off x="6813960" y="3774289"/>
            <a:ext cx="564123" cy="636081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169550" y="2914489"/>
            <a:ext cx="978127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Technology 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Library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69550" y="4440964"/>
            <a:ext cx="978127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User 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Directives</a:t>
            </a:r>
          </a:p>
        </p:txBody>
      </p:sp>
      <p:sp>
        <p:nvSpPr>
          <p:cNvPr id="12" name="Bent Arrow 11"/>
          <p:cNvSpPr/>
          <p:nvPr/>
        </p:nvSpPr>
        <p:spPr bwMode="auto">
          <a:xfrm rot="16200000" flipH="1" flipV="1">
            <a:off x="5251147" y="3004351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rot="5400000" flipV="1">
            <a:off x="3490518" y="3004353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Bent Arrow 13"/>
          <p:cNvSpPr/>
          <p:nvPr/>
        </p:nvSpPr>
        <p:spPr bwMode="auto">
          <a:xfrm rot="5400000" flipH="1">
            <a:off x="5251148" y="4155837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16200000">
            <a:off x="3490519" y="4155839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039134" y="3682328"/>
            <a:ext cx="1173754" cy="3838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flipV="1">
            <a:off x="2226604" y="4193915"/>
            <a:ext cx="986158" cy="1194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073" y="5388037"/>
            <a:ext cx="362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cycle each operation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887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High-Level Synthesis workflow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961933" y="2953226"/>
            <a:ext cx="1499795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Design Source</a:t>
            </a:r>
          </a:p>
          <a:p>
            <a:r>
              <a:rPr lang="en-US" sz="1000" b="1" dirty="0">
                <a:solidFill>
                  <a:prstClr val="white"/>
                </a:solidFill>
                <a:latin typeface="Calibri"/>
              </a:rPr>
              <a:t>(C, C++, SystemC)</a:t>
            </a:r>
          </a:p>
        </p:txBody>
      </p:sp>
      <p:sp>
        <p:nvSpPr>
          <p:cNvPr id="5" name="Round Diagonal Corner Rectangle 4"/>
          <p:cNvSpPr/>
          <p:nvPr/>
        </p:nvSpPr>
        <p:spPr bwMode="auto">
          <a:xfrm>
            <a:off x="2539337" y="3682145"/>
            <a:ext cx="1369378" cy="511770"/>
          </a:xfrm>
          <a:prstGeom prst="round2DiagRect">
            <a:avLst>
              <a:gd name="adj1" fmla="val 39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Scheduling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>
            <a:off x="5343302" y="3682145"/>
            <a:ext cx="1369378" cy="511770"/>
          </a:xfrm>
          <a:prstGeom prst="round2DiagRect">
            <a:avLst>
              <a:gd name="adj1" fmla="val 39000"/>
              <a:gd name="adj2" fmla="val 0"/>
            </a:avLst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400" b="1" dirty="0">
                <a:solidFill>
                  <a:prstClr val="black"/>
                </a:solidFill>
                <a:latin typeface="Calibri"/>
              </a:rPr>
              <a:t>Binding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6878385" y="4374391"/>
            <a:ext cx="1499795" cy="51177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sz="1200" dirty="0">
                <a:solidFill>
                  <a:prstClr val="black"/>
                </a:solidFill>
                <a:latin typeface="Calibri"/>
              </a:rPr>
              <a:t>RTL</a:t>
            </a:r>
          </a:p>
          <a:p>
            <a:r>
              <a:rPr lang="en-US" sz="900" b="1" dirty="0">
                <a:solidFill>
                  <a:prstClr val="black"/>
                </a:solidFill>
                <a:latin typeface="Calibri"/>
              </a:rPr>
              <a:t>(Verilog, VHDL, SystemC)</a:t>
            </a:r>
          </a:p>
        </p:txBody>
      </p:sp>
      <p:sp>
        <p:nvSpPr>
          <p:cNvPr id="8" name="Bent Arrow 7"/>
          <p:cNvSpPr/>
          <p:nvPr/>
        </p:nvSpPr>
        <p:spPr bwMode="auto">
          <a:xfrm flipV="1">
            <a:off x="1887252" y="3529480"/>
            <a:ext cx="586876" cy="600645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9" name="Bent Arrow 8"/>
          <p:cNvSpPr/>
          <p:nvPr/>
        </p:nvSpPr>
        <p:spPr bwMode="auto">
          <a:xfrm rot="16200000" flipH="1" flipV="1">
            <a:off x="6813960" y="3774289"/>
            <a:ext cx="564123" cy="636081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169550" y="2914489"/>
            <a:ext cx="978127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Technology 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Library</a:t>
            </a:r>
          </a:p>
        </p:txBody>
      </p:sp>
      <p:sp>
        <p:nvSpPr>
          <p:cNvPr id="11" name="Rounded Rectangle 10"/>
          <p:cNvSpPr/>
          <p:nvPr/>
        </p:nvSpPr>
        <p:spPr bwMode="auto">
          <a:xfrm>
            <a:off x="4169550" y="4440964"/>
            <a:ext cx="978127" cy="511770"/>
          </a:xfrm>
          <a:prstGeom prst="roundRect">
            <a:avLst/>
          </a:prstGeom>
          <a:ln>
            <a:headEnd type="none" w="med" len="med"/>
            <a:tailEnd type="none" w="med" len="med"/>
          </a:ln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User 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Directives</a:t>
            </a:r>
          </a:p>
        </p:txBody>
      </p:sp>
      <p:sp>
        <p:nvSpPr>
          <p:cNvPr id="12" name="Bent Arrow 11"/>
          <p:cNvSpPr/>
          <p:nvPr/>
        </p:nvSpPr>
        <p:spPr bwMode="auto">
          <a:xfrm rot="16200000" flipH="1" flipV="1">
            <a:off x="5251147" y="3004351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3" name="Bent Arrow 12"/>
          <p:cNvSpPr/>
          <p:nvPr/>
        </p:nvSpPr>
        <p:spPr bwMode="auto">
          <a:xfrm rot="5400000" flipV="1">
            <a:off x="3490518" y="3004353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Bent Arrow 13"/>
          <p:cNvSpPr/>
          <p:nvPr/>
        </p:nvSpPr>
        <p:spPr bwMode="auto">
          <a:xfrm rot="5400000" flipH="1">
            <a:off x="5251148" y="4155837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16200000">
            <a:off x="3490519" y="4155839"/>
            <a:ext cx="575743" cy="652084"/>
          </a:xfrm>
          <a:prstGeom prst="ben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4039134" y="3682328"/>
            <a:ext cx="1173754" cy="383829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endParaRPr lang="en-US" sz="100">
              <a:solidFill>
                <a:prstClr val="black"/>
              </a:solidFill>
              <a:latin typeface="Calibri"/>
              <a:ea typeface="ＭＳ Ｐゴシック" pitchFamily="34" charset="-128"/>
              <a:cs typeface="Arial" charset="0"/>
            </a:endParaRPr>
          </a:p>
        </p:txBody>
      </p:sp>
      <p:cxnSp>
        <p:nvCxnSpPr>
          <p:cNvPr id="18" name="Straight Arrow Connector 17"/>
          <p:cNvCxnSpPr>
            <a:stCxn id="19" idx="0"/>
          </p:cNvCxnSpPr>
          <p:nvPr/>
        </p:nvCxnSpPr>
        <p:spPr>
          <a:xfrm flipV="1">
            <a:off x="2226604" y="4193915"/>
            <a:ext cx="986158" cy="11941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14073" y="5388037"/>
            <a:ext cx="362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Which cycle each operation happens</a:t>
            </a:r>
            <a:endParaRPr lang="en-US" dirty="0"/>
          </a:p>
        </p:txBody>
      </p:sp>
      <p:cxnSp>
        <p:nvCxnSpPr>
          <p:cNvPr id="23" name="Straight Arrow Connector 22"/>
          <p:cNvCxnSpPr>
            <a:stCxn id="24" idx="2"/>
            <a:endCxn id="6" idx="3"/>
          </p:cNvCxnSpPr>
          <p:nvPr/>
        </p:nvCxnSpPr>
        <p:spPr>
          <a:xfrm flipH="1">
            <a:off x="6027991" y="2317312"/>
            <a:ext cx="1020409" cy="1364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850115" y="1947980"/>
            <a:ext cx="4396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Maps operations onto instantiated hardware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5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the most out of HLS</a:t>
            </a:r>
            <a:br>
              <a:rPr lang="en-US" dirty="0" smtClean="0"/>
            </a:br>
            <a:r>
              <a:rPr lang="en-US" b="0" i="1" dirty="0" smtClean="0"/>
              <a:t>Leveraging Directives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20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Optimizing HLS designs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Directives guide HLS optimizations</a:t>
            </a:r>
          </a:p>
          <a:p>
            <a:pPr lvl="1"/>
            <a:r>
              <a:rPr lang="en-US" dirty="0" smtClean="0"/>
              <a:t>Loop unrolling</a:t>
            </a:r>
          </a:p>
          <a:p>
            <a:pPr lvl="1"/>
            <a:r>
              <a:rPr lang="en-US" dirty="0" smtClean="0"/>
              <a:t>Loop pipelining</a:t>
            </a:r>
          </a:p>
          <a:p>
            <a:pPr lvl="1"/>
            <a:r>
              <a:rPr lang="en-US" dirty="0" smtClean="0"/>
              <a:t>Memory partitioning</a:t>
            </a:r>
          </a:p>
          <a:p>
            <a:pPr lvl="1"/>
            <a:r>
              <a:rPr lang="en-US" dirty="0" smtClean="0"/>
              <a:t>Resource allocation and implementation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~30 unique directives</a:t>
            </a:r>
          </a:p>
          <a:p>
            <a:pPr lvl="1"/>
            <a:r>
              <a:rPr lang="en-US" dirty="0" smtClean="0"/>
              <a:t>User can provide as much detail as desired</a:t>
            </a:r>
          </a:p>
          <a:p>
            <a:pPr lvl="1"/>
            <a:r>
              <a:rPr lang="en-US" dirty="0" smtClean="0"/>
              <a:t>Can achieve performance on order of handwritten RTL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7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I: Loop unrolling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954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By default, loops are rolled</a:t>
            </a:r>
          </a:p>
          <a:p>
            <a:pPr lvl="1"/>
            <a:r>
              <a:rPr lang="en-US" dirty="0"/>
              <a:t>Each C loop </a:t>
            </a:r>
            <a:r>
              <a:rPr lang="en-US" dirty="0" smtClean="0"/>
              <a:t>iteration</a:t>
            </a:r>
            <a:endParaRPr lang="en-US" dirty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Implemented with same resources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Implemented </a:t>
            </a:r>
            <a:r>
              <a:rPr lang="en-US" dirty="0">
                <a:sym typeface="Wingdings" pitchFamily="2" charset="2"/>
              </a:rPr>
              <a:t>in the same state </a:t>
            </a:r>
            <a:r>
              <a:rPr lang="en-US" dirty="0" smtClean="0">
                <a:sym typeface="Wingdings" pitchFamily="2" charset="2"/>
              </a:rPr>
              <a:t> </a:t>
            </a:r>
            <a:endParaRPr lang="en-US" dirty="0">
              <a:sym typeface="Wingdings" pitchFamily="2" charset="2"/>
            </a:endParaRPr>
          </a:p>
          <a:p>
            <a:pPr marL="914400" lvl="2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914400" lvl="2" indent="0">
              <a:buNone/>
            </a:pPr>
            <a:endParaRPr lang="en-US" dirty="0">
              <a:sym typeface="Wingdings" pitchFamily="2" charset="2"/>
            </a:endParaRPr>
          </a:p>
          <a:p>
            <a:pPr marL="914400" lvl="2" indent="0">
              <a:buNone/>
            </a:pPr>
            <a:r>
              <a:rPr lang="en-US" dirty="0" smtClean="0">
                <a:sym typeface="Wingdings" pitchFamily="2" charset="2"/>
              </a:rPr>
              <a:t> </a:t>
            </a:r>
          </a:p>
          <a:p>
            <a:pPr lvl="2"/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>
                <a:sym typeface="Wingdings" pitchFamily="2" charset="2"/>
              </a:rPr>
              <a:t> </a:t>
            </a:r>
            <a:endParaRPr lang="en-US" dirty="0" smtClean="0">
              <a:sym typeface="Wingdings" pitchFamily="2" charset="2"/>
            </a:endParaRPr>
          </a:p>
          <a:p>
            <a:pPr lvl="2"/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807" y="4539390"/>
            <a:ext cx="3611371" cy="110799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onsolas" pitchFamily="49" charset="0"/>
              </a:rPr>
              <a:t>void foo_top (…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nsolas" pitchFamily="49" charset="0"/>
            </a:endParaRPr>
          </a:p>
          <a:p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</a:rPr>
              <a:t>	for(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</a:rPr>
              <a:t>i=3;i&gt;=0;i--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</a:rPr>
              <a:t>)</a:t>
            </a:r>
            <a:endParaRPr lang="en-US" sz="2200" b="1" dirty="0">
              <a:solidFill>
                <a:prstClr val="black"/>
              </a:solidFill>
              <a:latin typeface="Consolas" pitchFamily="49" charset="0"/>
            </a:endParaRPr>
          </a:p>
          <a:p>
            <a:r>
              <a:rPr lang="en-US" sz="2200" b="1" dirty="0">
                <a:solidFill>
                  <a:prstClr val="black"/>
                </a:solidFill>
                <a:latin typeface="Consolas" pitchFamily="49" charset="0"/>
              </a:rPr>
              <a:t>	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</a:rPr>
              <a:t>	b 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</a:rPr>
              <a:t>= a[i] + b</a:t>
            </a:r>
            <a:r>
              <a:rPr lang="en-US" sz="2200" b="1" dirty="0" smtClean="0">
                <a:solidFill>
                  <a:prstClr val="black"/>
                </a:solidFill>
                <a:latin typeface="Consolas" pitchFamily="49" charset="0"/>
              </a:rPr>
              <a:t>;</a:t>
            </a:r>
            <a:r>
              <a:rPr lang="en-US" sz="2200" b="1" dirty="0">
                <a:solidFill>
                  <a:prstClr val="black"/>
                </a:solidFill>
                <a:latin typeface="Consolas" pitchFamily="49" charset="0"/>
              </a:rPr>
              <a:t>	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4164573" y="4761430"/>
            <a:ext cx="1428206" cy="66391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prstClr val="white"/>
                </a:solidFill>
                <a:latin typeface="Calibri"/>
              </a:rPr>
              <a:t>Standard HLS</a:t>
            </a:r>
          </a:p>
        </p:txBody>
      </p:sp>
      <p:sp>
        <p:nvSpPr>
          <p:cNvPr id="33" name="Footer Placeholder 108"/>
          <p:cNvSpPr txBox="1">
            <a:spLocks/>
          </p:cNvSpPr>
          <p:nvPr/>
        </p:nvSpPr>
        <p:spPr>
          <a:xfrm>
            <a:off x="3212762" y="6360677"/>
            <a:ext cx="2895600" cy="2468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prstClr val="black"/>
                </a:solidFill>
                <a:latin typeface="Calibri"/>
              </a:rPr>
              <a:t>© Copyright 2013 Xilinx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913392" y="4180634"/>
            <a:ext cx="3090029" cy="182550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027707" y="4208023"/>
            <a:ext cx="1118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foo_top</a:t>
            </a:r>
          </a:p>
        </p:txBody>
      </p:sp>
      <p:sp>
        <p:nvSpPr>
          <p:cNvPr id="36" name="Trapezoid 35"/>
          <p:cNvSpPr/>
          <p:nvPr/>
        </p:nvSpPr>
        <p:spPr>
          <a:xfrm rot="5400000">
            <a:off x="6727017" y="5016948"/>
            <a:ext cx="821069" cy="508342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+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525266" y="5014185"/>
            <a:ext cx="358353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6473835" y="5429522"/>
            <a:ext cx="40954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7654026" y="4938179"/>
            <a:ext cx="463357" cy="9449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>
            <a:off x="7391723" y="5093388"/>
            <a:ext cx="26206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8435731" y="4688935"/>
            <a:ext cx="1" cy="46470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H="1">
            <a:off x="6525270" y="4688935"/>
            <a:ext cx="1910461" cy="18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5899965" y="5215666"/>
            <a:ext cx="6929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a[N]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667359" y="4938198"/>
            <a:ext cx="336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b</a:t>
            </a: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8137737" y="5153642"/>
            <a:ext cx="52962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rot="16200000" flipV="1">
            <a:off x="6371411" y="4860584"/>
            <a:ext cx="307240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Isosceles Triangle 46"/>
          <p:cNvSpPr/>
          <p:nvPr/>
        </p:nvSpPr>
        <p:spPr>
          <a:xfrm rot="5400000">
            <a:off x="7664863" y="5702790"/>
            <a:ext cx="115215" cy="1535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24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I: Loop unrolling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Exploits loop iteration parallelism</a:t>
            </a:r>
          </a:p>
          <a:p>
            <a:pPr lvl="1"/>
            <a:r>
              <a:rPr lang="en-US" dirty="0" smtClean="0"/>
              <a:t>Instantiate resources for simultaneous execution</a:t>
            </a:r>
          </a:p>
          <a:p>
            <a:pPr lvl="1"/>
            <a:r>
              <a:rPr lang="en-US" dirty="0" smtClean="0"/>
              <a:t>Respects iteration dependencies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0241" y="4120151"/>
            <a:ext cx="3090029" cy="16742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64556" y="4045951"/>
            <a:ext cx="11186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foo_top</a:t>
            </a:r>
          </a:p>
        </p:txBody>
      </p:sp>
      <p:sp>
        <p:nvSpPr>
          <p:cNvPr id="26" name="Trapezoid 25"/>
          <p:cNvSpPr/>
          <p:nvPr/>
        </p:nvSpPr>
        <p:spPr>
          <a:xfrm rot="5400000">
            <a:off x="963866" y="4854876"/>
            <a:ext cx="821069" cy="508342"/>
          </a:xfrm>
          <a:prstGeom prst="trapezoi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prstClr val="white"/>
                </a:solidFill>
                <a:latin typeface="Calibri"/>
              </a:rPr>
              <a:t>+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762115" y="4852113"/>
            <a:ext cx="358353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710684" y="5267450"/>
            <a:ext cx="409547" cy="1588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1890875" y="4776107"/>
            <a:ext cx="463357" cy="944963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628572" y="4931316"/>
            <a:ext cx="262065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2672580" y="4526863"/>
            <a:ext cx="1" cy="464707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762119" y="4526863"/>
            <a:ext cx="1910461" cy="1802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36814" y="5053594"/>
            <a:ext cx="6929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a[N]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04208" y="4776126"/>
            <a:ext cx="33606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b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374586" y="4991570"/>
            <a:ext cx="529622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08260" y="4698512"/>
            <a:ext cx="307240" cy="1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Isosceles Triangle 40"/>
          <p:cNvSpPr/>
          <p:nvPr/>
        </p:nvSpPr>
        <p:spPr>
          <a:xfrm rot="5400000">
            <a:off x="1910057" y="5500400"/>
            <a:ext cx="115215" cy="153580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 descr="Screen Shot 2015-06-11 at 5.38.5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722" y="4150571"/>
            <a:ext cx="4870019" cy="1570499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22202" y="3506858"/>
            <a:ext cx="1842774" cy="463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Standard HLS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5795272" y="3506858"/>
            <a:ext cx="1824886" cy="4639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HLS &amp; Unrolling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67355" y="5893258"/>
            <a:ext cx="152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Takes 4 Cycles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795272" y="5893258"/>
            <a:ext cx="1522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Takes 1 Cycles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392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II: Array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HLS implements arrays as memory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0476" y="4051492"/>
            <a:ext cx="88110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622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II: Array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arrays to improve memory bandwidth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061" y="2718637"/>
            <a:ext cx="8236567" cy="3467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93268" y="5190957"/>
            <a:ext cx="2540096" cy="9948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496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Optimization III: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cs typeface="Calibri"/>
              </a:rPr>
              <a:t>Allocation</a:t>
            </a:r>
            <a:r>
              <a:rPr lang="en-US" dirty="0"/>
              <a:t> directive </a:t>
            </a:r>
            <a:r>
              <a:rPr lang="en-US" dirty="0" smtClean="0"/>
              <a:t>constrains resources</a:t>
            </a:r>
            <a:endParaRPr lang="en-US" dirty="0"/>
          </a:p>
          <a:p>
            <a:pPr lvl="1"/>
            <a:r>
              <a:rPr lang="en-US" dirty="0"/>
              <a:t>Operations</a:t>
            </a:r>
          </a:p>
          <a:p>
            <a:pPr lvl="2"/>
            <a:r>
              <a:rPr lang="en-US" dirty="0" smtClean="0"/>
              <a:t>Number of adders instantiated RTL</a:t>
            </a:r>
          </a:p>
          <a:p>
            <a:r>
              <a:rPr lang="en-US" dirty="0" smtClean="0"/>
              <a:t>Can save a lot of area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48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41302"/>
            <a:ext cx="8991600" cy="673100"/>
          </a:xfrm>
          <a:noFill/>
        </p:spPr>
        <p:txBody>
          <a:bodyPr/>
          <a:lstStyle/>
          <a:p>
            <a:r>
              <a:rPr lang="en-US" altLang="zh-CN" sz="3000" dirty="0" smtClean="0">
                <a:effectLst/>
                <a:ea typeface="宋体" charset="-122"/>
                <a:cs typeface="宋体" charset="-122"/>
              </a:rPr>
              <a:t>C/C++ to FPGA Synthesis</a:t>
            </a:r>
            <a:br>
              <a:rPr lang="en-US" altLang="zh-CN" sz="3000" dirty="0" smtClean="0">
                <a:effectLst/>
                <a:ea typeface="宋体" charset="-122"/>
                <a:cs typeface="宋体" charset="-122"/>
              </a:rPr>
            </a:br>
            <a:r>
              <a:rPr lang="en-US" altLang="zh-CN" sz="3000" dirty="0" smtClean="0">
                <a:effectLst/>
                <a:ea typeface="宋体" charset="-122"/>
                <a:cs typeface="宋体" charset="-122"/>
              </a:rPr>
              <a:t> </a:t>
            </a:r>
            <a:r>
              <a:rPr lang="en-US" altLang="zh-CN" sz="2800" dirty="0" err="1" smtClean="0">
                <a:effectLst/>
                <a:ea typeface="宋体" charset="-122"/>
                <a:cs typeface="宋体" charset="-122"/>
              </a:rPr>
              <a:t>xPilot</a:t>
            </a:r>
            <a:r>
              <a:rPr lang="en-US" altLang="zh-CN" sz="2800" dirty="0" smtClean="0">
                <a:effectLst/>
                <a:ea typeface="宋体" charset="-122"/>
                <a:cs typeface="宋体" charset="-122"/>
              </a:rPr>
              <a:t> (UCLA) -&gt; </a:t>
            </a:r>
            <a:r>
              <a:rPr lang="en-US" altLang="zh-CN" sz="2800" dirty="0" err="1" smtClean="0">
                <a:effectLst/>
                <a:ea typeface="宋体" charset="-122"/>
                <a:cs typeface="宋体" charset="-122"/>
              </a:rPr>
              <a:t>AutoPilot</a:t>
            </a:r>
            <a:r>
              <a:rPr lang="en-US" altLang="zh-CN" sz="2800" dirty="0" smtClean="0">
                <a:effectLst/>
                <a:ea typeface="宋体" charset="-122"/>
                <a:cs typeface="宋体" charset="-122"/>
              </a:rPr>
              <a:t> (</a:t>
            </a:r>
            <a:r>
              <a:rPr lang="en-US" altLang="zh-CN" sz="2800" dirty="0" err="1" smtClean="0">
                <a:effectLst/>
                <a:ea typeface="宋体" charset="-122"/>
                <a:cs typeface="宋体" charset="-122"/>
              </a:rPr>
              <a:t>AutoESL</a:t>
            </a:r>
            <a:r>
              <a:rPr lang="en-US" altLang="zh-CN" sz="2800" dirty="0" smtClean="0">
                <a:effectLst/>
                <a:ea typeface="宋体" charset="-122"/>
                <a:cs typeface="宋体" charset="-122"/>
              </a:rPr>
              <a:t>) -&gt; </a:t>
            </a:r>
            <a:r>
              <a:rPr lang="en-US" altLang="zh-CN" sz="2800" dirty="0" err="1" smtClean="0">
                <a:effectLst/>
                <a:ea typeface="宋体" charset="-122"/>
                <a:cs typeface="宋体" charset="-122"/>
              </a:rPr>
              <a:t>Vivado</a:t>
            </a:r>
            <a:r>
              <a:rPr lang="en-US" altLang="zh-CN" sz="2800" dirty="0" smtClean="0">
                <a:effectLst/>
                <a:ea typeface="宋体" charset="-122"/>
                <a:cs typeface="宋体" charset="-122"/>
              </a:rPr>
              <a:t> HLS (Xilinx)</a:t>
            </a:r>
            <a:endParaRPr lang="en-US" altLang="zh-CN" sz="2800" dirty="0">
              <a:effectLst/>
              <a:ea typeface="宋体" charset="-122"/>
              <a:cs typeface="宋体" charset="-122"/>
            </a:endParaRPr>
          </a:p>
        </p:txBody>
      </p:sp>
      <p:sp>
        <p:nvSpPr>
          <p:cNvPr id="98307" name="Rectangle 3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72188" y="1524002"/>
            <a:ext cx="3071812" cy="4416425"/>
          </a:xfrm>
          <a:noFill/>
        </p:spPr>
        <p:txBody>
          <a:bodyPr/>
          <a:lstStyle/>
          <a:p>
            <a:pPr>
              <a:lnSpc>
                <a:spcPct val="105000"/>
              </a:lnSpc>
            </a:pPr>
            <a:r>
              <a:rPr lang="en-US" altLang="zh-CN" sz="1600" dirty="0">
                <a:effectLst/>
                <a:ea typeface="宋体" charset="-122"/>
                <a:cs typeface="宋体" charset="-122"/>
              </a:rPr>
              <a:t>Platform-based C to </a:t>
            </a:r>
            <a:r>
              <a:rPr lang="en-US" altLang="zh-CN" sz="1600" dirty="0" smtClean="0">
                <a:effectLst/>
                <a:ea typeface="宋体" charset="-122"/>
                <a:cs typeface="宋体" charset="-122"/>
              </a:rPr>
              <a:t>RTL </a:t>
            </a:r>
            <a:r>
              <a:rPr lang="en-US" altLang="zh-CN" sz="1600" dirty="0">
                <a:effectLst/>
                <a:ea typeface="宋体" charset="-122"/>
                <a:cs typeface="宋体" charset="-122"/>
              </a:rPr>
              <a:t>synthesis</a:t>
            </a:r>
          </a:p>
          <a:p>
            <a:pPr>
              <a:lnSpc>
                <a:spcPct val="105000"/>
              </a:lnSpc>
            </a:pPr>
            <a:r>
              <a:rPr lang="en-GB" altLang="zh-CN" sz="1600" dirty="0">
                <a:effectLst/>
                <a:ea typeface="宋体" charset="-122"/>
                <a:cs typeface="宋体" charset="-122"/>
              </a:rPr>
              <a:t>Synthesize pure ANSI-C and C++, GCC-compatible compilation flow</a:t>
            </a:r>
            <a:r>
              <a:rPr lang="en-US" altLang="zh-CN" sz="1600" dirty="0">
                <a:effectLst/>
                <a:ea typeface="宋体" charset="-122"/>
                <a:cs typeface="宋体" charset="-122"/>
              </a:rPr>
              <a:t> </a:t>
            </a:r>
          </a:p>
          <a:p>
            <a:pPr>
              <a:lnSpc>
                <a:spcPct val="105000"/>
              </a:lnSpc>
            </a:pPr>
            <a:r>
              <a:rPr lang="en-US" altLang="zh-CN" sz="1600" dirty="0">
                <a:effectLst/>
                <a:ea typeface="宋体" charset="-122"/>
                <a:cs typeface="宋体" charset="-122"/>
              </a:rPr>
              <a:t>Full support of IEEE-754 floating point data types &amp; operations</a:t>
            </a:r>
          </a:p>
          <a:p>
            <a:pPr>
              <a:lnSpc>
                <a:spcPct val="105000"/>
              </a:lnSpc>
            </a:pPr>
            <a:r>
              <a:rPr lang="en-GB" altLang="zh-CN" sz="1600" dirty="0">
                <a:effectLst/>
                <a:ea typeface="宋体" charset="-122"/>
                <a:cs typeface="宋体" charset="-122"/>
              </a:rPr>
              <a:t>Efficiently handle bit-accurate fixed-point arithmetic</a:t>
            </a:r>
            <a:endParaRPr lang="en-US" altLang="zh-CN" sz="1600" u="sng" dirty="0">
              <a:effectLst/>
              <a:ea typeface="宋体" charset="-122"/>
              <a:cs typeface="宋体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effectLst/>
                <a:ea typeface="宋体" charset="-122"/>
                <a:cs typeface="宋体" charset="-122"/>
              </a:rPr>
              <a:t>SDC-based scheduling</a:t>
            </a:r>
            <a:endParaRPr lang="en-US" altLang="zh-CN" sz="1600" dirty="0">
              <a:effectLst/>
              <a:ea typeface="宋体" charset="-122"/>
              <a:cs typeface="宋体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effectLst/>
                <a:ea typeface="宋体" charset="-122"/>
                <a:cs typeface="宋体" charset="-122"/>
              </a:rPr>
              <a:t>Automatic memory partitioning </a:t>
            </a:r>
          </a:p>
          <a:p>
            <a:pPr>
              <a:lnSpc>
                <a:spcPct val="105000"/>
              </a:lnSpc>
            </a:pPr>
            <a:r>
              <a:rPr lang="en-US" altLang="zh-CN" sz="1600" dirty="0" smtClean="0">
                <a:effectLst/>
                <a:ea typeface="宋体" charset="-122"/>
                <a:cs typeface="宋体" charset="-122"/>
              </a:rPr>
              <a:t>…</a:t>
            </a:r>
          </a:p>
          <a:p>
            <a:pPr marL="0" indent="0">
              <a:lnSpc>
                <a:spcPct val="105000"/>
              </a:lnSpc>
              <a:buNone/>
            </a:pPr>
            <a:r>
              <a:rPr lang="en-US" altLang="zh-CN" sz="1600" dirty="0" err="1" smtClean="0">
                <a:effectLst/>
                <a:ea typeface="宋体" charset="-122"/>
                <a:cs typeface="宋体" charset="-122"/>
              </a:rPr>
              <a:t>QoR</a:t>
            </a:r>
            <a:r>
              <a:rPr lang="en-US" altLang="zh-CN" sz="1600" dirty="0" smtClean="0">
                <a:effectLst/>
                <a:ea typeface="宋体" charset="-122"/>
                <a:cs typeface="宋体" charset="-122"/>
              </a:rPr>
              <a:t> matches or exceeds manual RTL </a:t>
            </a:r>
            <a:r>
              <a:rPr lang="en-US" altLang="zh-CN" sz="1600" dirty="0">
                <a:effectLst/>
                <a:ea typeface="宋体" charset="-122"/>
                <a:cs typeface="宋体" charset="-122"/>
              </a:rPr>
              <a:t> </a:t>
            </a:r>
            <a:r>
              <a:rPr lang="en-US" altLang="zh-CN" sz="1600" dirty="0" smtClean="0">
                <a:effectLst/>
                <a:ea typeface="宋体" charset="-122"/>
                <a:cs typeface="宋体" charset="-122"/>
              </a:rPr>
              <a:t>for many designs</a:t>
            </a:r>
            <a:endParaRPr lang="en-US" altLang="zh-CN" sz="1600" dirty="0">
              <a:effectLst/>
              <a:ea typeface="宋体" charset="-122"/>
              <a:cs typeface="宋体" charset="-122"/>
            </a:endParaRPr>
          </a:p>
        </p:txBody>
      </p:sp>
      <p:sp>
        <p:nvSpPr>
          <p:cNvPr id="80899" name="AutoShape 3"/>
          <p:cNvSpPr>
            <a:spLocks noChangeArrowheads="1"/>
          </p:cNvSpPr>
          <p:nvPr/>
        </p:nvSpPr>
        <p:spPr bwMode="auto">
          <a:xfrm>
            <a:off x="1370013" y="1924051"/>
            <a:ext cx="3733800" cy="3352800"/>
          </a:xfrm>
          <a:prstGeom prst="roundRect">
            <a:avLst>
              <a:gd name="adj" fmla="val 16667"/>
            </a:avLst>
          </a:prstGeom>
          <a:solidFill>
            <a:srgbClr val="CCFFCC">
              <a:alpha val="5607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endParaRPr lang="en-US" altLang="zh-CN" sz="2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80900" name="AutoShape 4"/>
          <p:cNvSpPr>
            <a:spLocks noChangeArrowheads="1"/>
          </p:cNvSpPr>
          <p:nvPr/>
        </p:nvSpPr>
        <p:spPr bwMode="auto">
          <a:xfrm>
            <a:off x="90492" y="1466851"/>
            <a:ext cx="1127125" cy="4648200"/>
          </a:xfrm>
          <a:prstGeom prst="roundRect">
            <a:avLst>
              <a:gd name="adj" fmla="val 16667"/>
            </a:avLst>
          </a:prstGeom>
          <a:solidFill>
            <a:srgbClr val="CC99FF">
              <a:alpha val="27058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endParaRPr lang="en-US" altLang="zh-CN" sz="2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80901" name="AutoShape 5"/>
          <p:cNvSpPr>
            <a:spLocks noChangeArrowheads="1"/>
          </p:cNvSpPr>
          <p:nvPr/>
        </p:nvSpPr>
        <p:spPr bwMode="auto">
          <a:xfrm>
            <a:off x="1446213" y="1131890"/>
            <a:ext cx="3505200" cy="703263"/>
          </a:xfrm>
          <a:prstGeom prst="roundRect">
            <a:avLst>
              <a:gd name="adj" fmla="val 16667"/>
            </a:avLst>
          </a:prstGeom>
          <a:solidFill>
            <a:srgbClr val="FFFF99">
              <a:alpha val="47842"/>
            </a:srgbClr>
          </a:solidFill>
          <a:ln w="9525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endParaRPr lang="en-US" altLang="zh-CN" sz="2800" b="1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266246" name="AutoShape 6"/>
          <p:cNvSpPr>
            <a:spLocks noChangeArrowheads="1"/>
          </p:cNvSpPr>
          <p:nvPr/>
        </p:nvSpPr>
        <p:spPr bwMode="auto">
          <a:xfrm>
            <a:off x="1585913" y="1404939"/>
            <a:ext cx="1500187" cy="366712"/>
          </a:xfrm>
          <a:prstGeom prst="foldedCorner">
            <a:avLst>
              <a:gd name="adj" fmla="val 22866"/>
            </a:avLst>
          </a:prstGeom>
          <a:solidFill>
            <a:srgbClr val="FFCC00">
              <a:alpha val="60001"/>
            </a:srgbClr>
          </a:soli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C/C++/SystemC</a:t>
            </a:r>
          </a:p>
        </p:txBody>
      </p:sp>
      <p:cxnSp>
        <p:nvCxnSpPr>
          <p:cNvPr id="98312" name="AutoShape 7"/>
          <p:cNvCxnSpPr>
            <a:cxnSpLocks noChangeShapeType="1"/>
            <a:stCxn id="266246" idx="1"/>
            <a:endCxn id="80913" idx="0"/>
          </p:cNvCxnSpPr>
          <p:nvPr/>
        </p:nvCxnSpPr>
        <p:spPr bwMode="auto">
          <a:xfrm rot="10800000" flipV="1">
            <a:off x="781050" y="1589089"/>
            <a:ext cx="793750" cy="2084387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cxnSp>
        <p:nvCxnSpPr>
          <p:cNvPr id="98313" name="AutoShape 8"/>
          <p:cNvCxnSpPr>
            <a:cxnSpLocks noChangeShapeType="1"/>
            <a:stCxn id="266261" idx="2"/>
            <a:endCxn id="266262" idx="0"/>
          </p:cNvCxnSpPr>
          <p:nvPr/>
        </p:nvCxnSpPr>
        <p:spPr bwMode="auto">
          <a:xfrm flipH="1">
            <a:off x="2894013" y="3336927"/>
            <a:ext cx="19050" cy="2635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249" name="AutoShape 9"/>
          <p:cNvSpPr>
            <a:spLocks noChangeArrowheads="1"/>
          </p:cNvSpPr>
          <p:nvPr/>
        </p:nvSpPr>
        <p:spPr bwMode="auto">
          <a:xfrm>
            <a:off x="3122613" y="4699001"/>
            <a:ext cx="1828800" cy="501651"/>
          </a:xfrm>
          <a:prstGeom prst="foldedCorner">
            <a:avLst>
              <a:gd name="adj" fmla="val 22866"/>
            </a:avLst>
          </a:prstGeom>
          <a:gradFill rotWithShape="1">
            <a:gsLst>
              <a:gs pos="0">
                <a:srgbClr val="CCFFFF">
                  <a:alpha val="89999"/>
                </a:srgbClr>
              </a:gs>
              <a:gs pos="100000">
                <a:srgbClr val="FFFFFF"/>
              </a:gs>
            </a:gsLst>
            <a:lin ang="5400000" scaled="1"/>
          </a:gra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Timing/Power/Layout </a:t>
            </a:r>
            <a:b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</a:br>
            <a: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Constraints</a:t>
            </a:r>
          </a:p>
        </p:txBody>
      </p:sp>
      <p:sp>
        <p:nvSpPr>
          <p:cNvPr id="266250" name="AutoShape 10"/>
          <p:cNvSpPr>
            <a:spLocks noChangeArrowheads="1"/>
          </p:cNvSpPr>
          <p:nvPr/>
        </p:nvSpPr>
        <p:spPr bwMode="auto">
          <a:xfrm>
            <a:off x="1598613" y="4694241"/>
            <a:ext cx="1447800" cy="490537"/>
          </a:xfrm>
          <a:prstGeom prst="foldedCorner">
            <a:avLst>
              <a:gd name="adj" fmla="val 22866"/>
            </a:avLst>
          </a:prstGeom>
          <a:gradFill rotWithShape="1">
            <a:gsLst>
              <a:gs pos="0">
                <a:srgbClr val="CCFFFF">
                  <a:alpha val="89999"/>
                </a:srgbClr>
              </a:gs>
              <a:gs pos="100000">
                <a:srgbClr val="FFFFFF"/>
              </a:gs>
            </a:gsLst>
            <a:lin ang="5400000" scaled="1"/>
          </a:gra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RTL HDLs &amp;</a:t>
            </a:r>
            <a:b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</a:br>
            <a: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RTL SystemC</a:t>
            </a:r>
          </a:p>
        </p:txBody>
      </p:sp>
      <p:sp>
        <p:nvSpPr>
          <p:cNvPr id="80907" name="AutoShape 11"/>
          <p:cNvSpPr>
            <a:spLocks noChangeArrowheads="1"/>
          </p:cNvSpPr>
          <p:nvPr/>
        </p:nvSpPr>
        <p:spPr bwMode="auto">
          <a:xfrm>
            <a:off x="4799017" y="3524251"/>
            <a:ext cx="1239837" cy="914400"/>
          </a:xfrm>
          <a:prstGeom prst="can">
            <a:avLst>
              <a:gd name="adj" fmla="val 25000"/>
            </a:avLst>
          </a:prstGeom>
          <a:gradFill rotWithShape="1">
            <a:gsLst>
              <a:gs pos="0">
                <a:srgbClr val="CCCCFF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2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Platform </a:t>
            </a:r>
            <a:br>
              <a:rPr lang="en-US" altLang="zh-CN" sz="12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</a:br>
            <a:r>
              <a:rPr lang="en-US" altLang="zh-CN" sz="12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Characterization </a:t>
            </a:r>
            <a:br>
              <a:rPr lang="en-US" altLang="zh-CN" sz="12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</a:br>
            <a:r>
              <a:rPr lang="en-US" altLang="zh-CN" sz="12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Library</a:t>
            </a:r>
          </a:p>
        </p:txBody>
      </p:sp>
      <p:cxnSp>
        <p:nvCxnSpPr>
          <p:cNvPr id="98317" name="AutoShape 12"/>
          <p:cNvCxnSpPr>
            <a:cxnSpLocks noChangeShapeType="1"/>
            <a:stCxn id="80907" idx="2"/>
            <a:endCxn id="266262" idx="3"/>
          </p:cNvCxnSpPr>
          <p:nvPr/>
        </p:nvCxnSpPr>
        <p:spPr bwMode="auto">
          <a:xfrm flipH="1" flipV="1">
            <a:off x="4200529" y="3963990"/>
            <a:ext cx="588963" cy="174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909" name="Line 13"/>
          <p:cNvSpPr>
            <a:spLocks noChangeShapeType="1"/>
          </p:cNvSpPr>
          <p:nvPr/>
        </p:nvSpPr>
        <p:spPr bwMode="auto">
          <a:xfrm flipH="1">
            <a:off x="2278063" y="4271964"/>
            <a:ext cx="6350" cy="4111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/>
        </p:spPr>
        <p:txBody>
          <a:bodyPr lIns="0" tIns="0" rIns="0" bIns="0"/>
          <a:lstStyle/>
          <a:p>
            <a:pPr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  <a:defRPr/>
            </a:pPr>
            <a:endParaRPr lang="en-US" sz="2800" b="1">
              <a:solidFill>
                <a:srgbClr val="1F36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  <a:ea typeface="宋体" charset="-122"/>
              <a:cs typeface="宋体" charset="-122"/>
            </a:endParaRPr>
          </a:p>
        </p:txBody>
      </p:sp>
      <p:sp>
        <p:nvSpPr>
          <p:cNvPr id="80910" name="Line 14"/>
          <p:cNvSpPr>
            <a:spLocks noChangeShapeType="1"/>
          </p:cNvSpPr>
          <p:nvPr/>
        </p:nvSpPr>
        <p:spPr bwMode="auto">
          <a:xfrm>
            <a:off x="3579813" y="4254503"/>
            <a:ext cx="0" cy="4492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/>
        </p:spPr>
        <p:txBody>
          <a:bodyPr lIns="0" tIns="0" rIns="0" bIns="0"/>
          <a:lstStyle/>
          <a:p>
            <a:pPr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  <a:defRPr/>
            </a:pPr>
            <a:endParaRPr lang="en-US" sz="2800" b="1">
              <a:solidFill>
                <a:srgbClr val="1F366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charset="0"/>
              <a:ea typeface="宋体" charset="-122"/>
              <a:cs typeface="宋体" charset="-122"/>
            </a:endParaRPr>
          </a:p>
        </p:txBody>
      </p:sp>
      <p:sp>
        <p:nvSpPr>
          <p:cNvPr id="266255" name="AutoShape 15"/>
          <p:cNvSpPr>
            <a:spLocks noChangeArrowheads="1"/>
          </p:cNvSpPr>
          <p:nvPr/>
        </p:nvSpPr>
        <p:spPr bwMode="auto">
          <a:xfrm>
            <a:off x="2055813" y="5534027"/>
            <a:ext cx="1854200" cy="6223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9900"/>
              </a:gs>
              <a:gs pos="100000">
                <a:srgbClr val="FFFFFF"/>
              </a:gs>
            </a:gsLst>
            <a:lin ang="5400000" scaled="1"/>
          </a:gra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b="1" dirty="0" smtClean="0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FPGAs (or ASICs)</a:t>
            </a:r>
            <a:endParaRPr lang="en-US" altLang="zh-CN" b="1" dirty="0">
              <a:solidFill>
                <a:srgbClr val="1F366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宋体" charset="-122"/>
              <a:cs typeface="宋体" charset="-122"/>
            </a:endParaRPr>
          </a:p>
        </p:txBody>
      </p:sp>
      <p:cxnSp>
        <p:nvCxnSpPr>
          <p:cNvPr id="98321" name="AutoShape 16"/>
          <p:cNvCxnSpPr>
            <a:cxnSpLocks noChangeShapeType="1"/>
            <a:stCxn id="266249" idx="2"/>
            <a:endCxn id="266255" idx="0"/>
          </p:cNvCxnSpPr>
          <p:nvPr/>
        </p:nvCxnSpPr>
        <p:spPr bwMode="auto">
          <a:xfrm flipH="1">
            <a:off x="2982913" y="5211765"/>
            <a:ext cx="1054100" cy="311151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913" name="Oval 17"/>
          <p:cNvSpPr>
            <a:spLocks noChangeArrowheads="1"/>
          </p:cNvSpPr>
          <p:nvPr/>
        </p:nvSpPr>
        <p:spPr bwMode="auto">
          <a:xfrm>
            <a:off x="592142" y="3690939"/>
            <a:ext cx="376237" cy="366712"/>
          </a:xfrm>
          <a:prstGeom prst="ellipse">
            <a:avLst/>
          </a:prstGeom>
          <a:gradFill rotWithShape="1">
            <a:gsLst>
              <a:gs pos="0">
                <a:srgbClr val="FF66FF"/>
              </a:gs>
              <a:gs pos="100000">
                <a:srgbClr val="FFFFFF"/>
              </a:gs>
            </a:gsLst>
            <a:lin ang="5400000" scaled="1"/>
          </a:gra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=</a:t>
            </a:r>
          </a:p>
        </p:txBody>
      </p:sp>
      <p:cxnSp>
        <p:nvCxnSpPr>
          <p:cNvPr id="98323" name="AutoShape 18"/>
          <p:cNvCxnSpPr>
            <a:cxnSpLocks noChangeShapeType="1"/>
            <a:endCxn id="80913" idx="4"/>
          </p:cNvCxnSpPr>
          <p:nvPr/>
        </p:nvCxnSpPr>
        <p:spPr bwMode="auto">
          <a:xfrm rot="10800000">
            <a:off x="781050" y="4075115"/>
            <a:ext cx="806450" cy="771525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80915" name="Text Box 19"/>
          <p:cNvSpPr txBox="1">
            <a:spLocks noChangeArrowheads="1"/>
          </p:cNvSpPr>
          <p:nvPr/>
        </p:nvSpPr>
        <p:spPr bwMode="auto">
          <a:xfrm>
            <a:off x="18504" y="1847853"/>
            <a:ext cx="418063" cy="3553667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Simulation, Verification, and Prototyping</a:t>
            </a:r>
          </a:p>
        </p:txBody>
      </p:sp>
      <p:sp>
        <p:nvSpPr>
          <p:cNvPr id="266260" name="AutoShape 20"/>
          <p:cNvSpPr>
            <a:spLocks noChangeArrowheads="1"/>
          </p:cNvSpPr>
          <p:nvPr/>
        </p:nvSpPr>
        <p:spPr bwMode="auto">
          <a:xfrm>
            <a:off x="1974851" y="2170116"/>
            <a:ext cx="1838325" cy="4397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 dirty="0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Compilation &amp; </a:t>
            </a:r>
            <a:br>
              <a:rPr lang="en-US" altLang="zh-CN" sz="1400" b="1" dirty="0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</a:br>
            <a:r>
              <a:rPr lang="en-US" altLang="zh-CN" sz="1400" b="1" dirty="0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Elaboration</a:t>
            </a:r>
          </a:p>
        </p:txBody>
      </p:sp>
      <p:sp>
        <p:nvSpPr>
          <p:cNvPr id="266261" name="AutoShape 21"/>
          <p:cNvSpPr>
            <a:spLocks noChangeArrowheads="1"/>
          </p:cNvSpPr>
          <p:nvPr/>
        </p:nvSpPr>
        <p:spPr bwMode="auto">
          <a:xfrm>
            <a:off x="1676404" y="2914652"/>
            <a:ext cx="2474913" cy="4222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 dirty="0" smtClean="0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IR Transformation &amp;</a:t>
            </a:r>
          </a:p>
          <a:p>
            <a:pPr algn="ctr" defTabSz="914400" eaLnBrk="0" fontAlgn="base" hangingPunct="0">
              <a:lnSpc>
                <a:spcPct val="7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 dirty="0" smtClean="0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Optimizations</a:t>
            </a:r>
            <a:endParaRPr lang="en-US" altLang="zh-CN" sz="1400" b="1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6262" name="AutoShape 22"/>
          <p:cNvSpPr>
            <a:spLocks noChangeArrowheads="1"/>
          </p:cNvSpPr>
          <p:nvPr/>
        </p:nvSpPr>
        <p:spPr bwMode="auto">
          <a:xfrm>
            <a:off x="1598613" y="3600452"/>
            <a:ext cx="2590800" cy="727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5400000" scaled="1"/>
          </a:gra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Behavioral &amp; Communication</a:t>
            </a:r>
          </a:p>
          <a:p>
            <a:pPr algn="ctr"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rPr>
              <a:t>Synthesis and Optimizations</a:t>
            </a:r>
            <a:endParaRPr lang="en-US" altLang="zh-CN" sz="1400" b="1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98328" name="AutoShape 23"/>
          <p:cNvCxnSpPr>
            <a:cxnSpLocks noChangeShapeType="1"/>
            <a:stCxn id="266260" idx="2"/>
            <a:endCxn id="266261" idx="0"/>
          </p:cNvCxnSpPr>
          <p:nvPr/>
        </p:nvCxnSpPr>
        <p:spPr bwMode="auto">
          <a:xfrm>
            <a:off x="2894013" y="2609851"/>
            <a:ext cx="19050" cy="30480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8329" name="AutoShape 24"/>
          <p:cNvCxnSpPr>
            <a:cxnSpLocks noChangeShapeType="1"/>
            <a:stCxn id="266246" idx="2"/>
            <a:endCxn id="266260" idx="0"/>
          </p:cNvCxnSpPr>
          <p:nvPr/>
        </p:nvCxnSpPr>
        <p:spPr bwMode="auto">
          <a:xfrm>
            <a:off x="2336804" y="1782764"/>
            <a:ext cx="557213" cy="3762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921" name="Text Box 25"/>
          <p:cNvSpPr txBox="1">
            <a:spLocks noChangeArrowheads="1"/>
          </p:cNvSpPr>
          <p:nvPr/>
        </p:nvSpPr>
        <p:spPr bwMode="auto">
          <a:xfrm rot="5400000" flipV="1">
            <a:off x="4257398" y="1735966"/>
            <a:ext cx="451406" cy="1208023"/>
          </a:xfrm>
          <a:prstGeom prst="rect">
            <a:avLst/>
          </a:prstGeom>
          <a:noFill/>
          <a:ln>
            <a:noFill/>
          </a:ln>
          <a:extLst/>
        </p:spPr>
        <p:txBody>
          <a:bodyPr vert="eaVert"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600" b="1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AutoPilot</a:t>
            </a:r>
            <a:r>
              <a:rPr lang="en-US" altLang="zh-CN" sz="1600" b="1" baseline="30000">
                <a:solidFill>
                  <a:srgbClr val="99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TM</a:t>
            </a:r>
          </a:p>
        </p:txBody>
      </p:sp>
      <p:sp>
        <p:nvSpPr>
          <p:cNvPr id="80922" name="Text Box 26"/>
          <p:cNvSpPr txBox="1">
            <a:spLocks noChangeArrowheads="1"/>
          </p:cNvSpPr>
          <p:nvPr/>
        </p:nvSpPr>
        <p:spPr bwMode="auto">
          <a:xfrm>
            <a:off x="678904" y="1695451"/>
            <a:ext cx="418063" cy="19050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Common  Testbench</a:t>
            </a:r>
          </a:p>
        </p:txBody>
      </p:sp>
      <p:cxnSp>
        <p:nvCxnSpPr>
          <p:cNvPr id="98332" name="AutoShape 27"/>
          <p:cNvCxnSpPr>
            <a:cxnSpLocks noChangeShapeType="1"/>
            <a:stCxn id="266250" idx="2"/>
            <a:endCxn id="266255" idx="0"/>
          </p:cNvCxnSpPr>
          <p:nvPr/>
        </p:nvCxnSpPr>
        <p:spPr bwMode="auto">
          <a:xfrm>
            <a:off x="2322513" y="5195890"/>
            <a:ext cx="660400" cy="327025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66268" name="AutoShape 28"/>
          <p:cNvSpPr>
            <a:spLocks noChangeArrowheads="1"/>
          </p:cNvSpPr>
          <p:nvPr/>
        </p:nvSpPr>
        <p:spPr bwMode="auto">
          <a:xfrm>
            <a:off x="3351213" y="1441451"/>
            <a:ext cx="1511300" cy="304800"/>
          </a:xfrm>
          <a:prstGeom prst="foldedCorner">
            <a:avLst>
              <a:gd name="adj" fmla="val 22866"/>
            </a:avLst>
          </a:prstGeom>
          <a:gradFill rotWithShape="1">
            <a:gsLst>
              <a:gs pos="0">
                <a:srgbClr val="FFFF99"/>
              </a:gs>
              <a:gs pos="100000">
                <a:srgbClr val="FFFFFF"/>
              </a:gs>
            </a:gsLst>
            <a:lin ang="5400000" scaled="1"/>
          </a:gradFill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1F366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User Constraints</a:t>
            </a:r>
          </a:p>
        </p:txBody>
      </p:sp>
      <p:cxnSp>
        <p:nvCxnSpPr>
          <p:cNvPr id="98334" name="AutoShape 29"/>
          <p:cNvCxnSpPr>
            <a:cxnSpLocks noChangeShapeType="1"/>
            <a:stCxn id="266268" idx="2"/>
            <a:endCxn id="266260" idx="0"/>
          </p:cNvCxnSpPr>
          <p:nvPr/>
        </p:nvCxnSpPr>
        <p:spPr bwMode="auto">
          <a:xfrm flipH="1">
            <a:off x="2894013" y="1757364"/>
            <a:ext cx="1212850" cy="401637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80926" name="Text Box 30"/>
          <p:cNvSpPr txBox="1">
            <a:spLocks noChangeArrowheads="1"/>
          </p:cNvSpPr>
          <p:nvPr/>
        </p:nvSpPr>
        <p:spPr bwMode="auto">
          <a:xfrm flipH="1">
            <a:off x="4244429" y="2609851"/>
            <a:ext cx="418063" cy="1524000"/>
          </a:xfrm>
          <a:prstGeom prst="rect">
            <a:avLst/>
          </a:prstGeom>
          <a:noFill/>
          <a:ln>
            <a:noFill/>
          </a:ln>
          <a:extLst/>
        </p:spPr>
        <p:txBody>
          <a:bodyPr vert="eaVert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ESL Synthesis</a:t>
            </a:r>
          </a:p>
        </p:txBody>
      </p:sp>
      <p:sp>
        <p:nvSpPr>
          <p:cNvPr id="80927" name="Text Box 31"/>
          <p:cNvSpPr txBox="1">
            <a:spLocks noChangeArrowheads="1"/>
          </p:cNvSpPr>
          <p:nvPr/>
        </p:nvSpPr>
        <p:spPr bwMode="auto">
          <a:xfrm>
            <a:off x="2360613" y="1098549"/>
            <a:ext cx="1950486" cy="32573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altLang="zh-CN" sz="1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宋体" charset="-122"/>
                <a:cs typeface="宋体" charset="-122"/>
              </a:rPr>
              <a:t>Design Specification</a:t>
            </a:r>
          </a:p>
        </p:txBody>
      </p:sp>
      <p:sp>
        <p:nvSpPr>
          <p:cNvPr id="80928" name="TextBox 1"/>
          <p:cNvSpPr txBox="1">
            <a:spLocks noChangeArrowheads="1"/>
          </p:cNvSpPr>
          <p:nvPr/>
        </p:nvSpPr>
        <p:spPr bwMode="auto">
          <a:xfrm>
            <a:off x="4549775" y="6089649"/>
            <a:ext cx="4927600" cy="32573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prstTxWarp prst="textNoShape">
              <a:avLst/>
            </a:prstTxWarp>
            <a:spAutoFit/>
          </a:bodyPr>
          <a:lstStyle/>
          <a:p>
            <a:pPr defTabSz="914400" fontAlgn="base">
              <a:lnSpc>
                <a:spcPct val="110000"/>
              </a:lnSpc>
              <a:spcBef>
                <a:spcPct val="30000"/>
              </a:spcBef>
              <a:spcAft>
                <a:spcPct val="0"/>
              </a:spcAft>
              <a:buClr>
                <a:srgbClr val="000099"/>
              </a:buClr>
              <a:buFont typeface="Wingdings" charset="2"/>
              <a:buNone/>
            </a:pPr>
            <a:r>
              <a:rPr lang="en-US" sz="1400" b="1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  <a:ea typeface="ＭＳ Ｐゴシック" charset="-128"/>
                <a:cs typeface="ＭＳ Ｐゴシック" charset="-128"/>
              </a:rPr>
              <a:t>Developed by AutoESL, acquired by Xilinx in Jan. 2011</a:t>
            </a:r>
          </a:p>
        </p:txBody>
      </p:sp>
    </p:spTree>
    <p:extLst>
      <p:ext uri="{BB962C8B-B14F-4D97-AF65-F5344CB8AC3E}">
        <p14:creationId xmlns:p14="http://schemas.microsoft.com/office/powerpoint/2010/main" val="4000710193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III: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</a:t>
            </a:r>
            <a:r>
              <a:rPr lang="en-US" b="1" i="1" dirty="0" smtClean="0">
                <a:cs typeface="Calibri"/>
              </a:rPr>
              <a:t>implementation</a:t>
            </a:r>
            <a:endParaRPr lang="en-US" b="1" i="1" dirty="0">
              <a:cs typeface="Calibri"/>
            </a:endParaRPr>
          </a:p>
          <a:p>
            <a:pPr lvl="1"/>
            <a:r>
              <a:rPr lang="en-US" dirty="0" smtClean="0"/>
              <a:t>Tag operator</a:t>
            </a:r>
          </a:p>
          <a:p>
            <a:pPr lvl="1"/>
            <a:r>
              <a:rPr lang="en-US" dirty="0" smtClean="0"/>
              <a:t>Select core for </a:t>
            </a:r>
            <a:r>
              <a:rPr lang="en-US" i="1" dirty="0" err="1" smtClean="0"/>
              <a:t>thisMult</a:t>
            </a:r>
            <a:endParaRPr lang="en-US" i="1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33747" y="4202268"/>
            <a:ext cx="3059746" cy="83099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n-US" sz="2400" dirty="0" err="1">
                <a:solidFill>
                  <a:prstClr val="black"/>
                </a:solidFill>
                <a:latin typeface="Calibri"/>
              </a:rPr>
              <a:t>thisMult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= b[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 * c[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]; </a:t>
            </a:r>
          </a:p>
          <a:p>
            <a:pPr marL="0" lvl="2"/>
            <a:r>
              <a:rPr lang="en-US" sz="2400" dirty="0">
                <a:solidFill>
                  <a:prstClr val="black"/>
                </a:solidFill>
                <a:latin typeface="Calibri"/>
              </a:rPr>
              <a:t>a[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 =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thisMul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31202" y="4325021"/>
            <a:ext cx="2156232" cy="461665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 algn="ctr"/>
            <a:r>
              <a:rPr lang="en-US" sz="2400" dirty="0">
                <a:solidFill>
                  <a:prstClr val="black"/>
                </a:solidFill>
                <a:latin typeface="Calibri"/>
              </a:rPr>
              <a:t>a[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 = b[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 * c[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606099" y="4617767"/>
            <a:ext cx="98899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3227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III: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Specify </a:t>
            </a:r>
            <a:r>
              <a:rPr lang="en-US" b="1" i="1" dirty="0" smtClean="0">
                <a:cs typeface="Calibri"/>
              </a:rPr>
              <a:t>implementation</a:t>
            </a:r>
            <a:endParaRPr lang="en-US" b="1" i="1" dirty="0">
              <a:cs typeface="Calibri"/>
            </a:endParaRPr>
          </a:p>
          <a:p>
            <a:pPr lvl="1"/>
            <a:r>
              <a:rPr lang="en-US" dirty="0" smtClean="0"/>
              <a:t>Tag operator</a:t>
            </a:r>
          </a:p>
          <a:p>
            <a:pPr lvl="1"/>
            <a:r>
              <a:rPr lang="en-US" dirty="0" smtClean="0"/>
              <a:t>Select core for </a:t>
            </a:r>
            <a:r>
              <a:rPr lang="en-US" i="1" dirty="0" err="1" smtClean="0"/>
              <a:t>thisMult</a:t>
            </a:r>
            <a:endParaRPr lang="en-US" i="1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6353" y="4571576"/>
            <a:ext cx="3059746" cy="830997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2"/>
            <a:r>
              <a:rPr lang="en-US" sz="2400" dirty="0" err="1">
                <a:solidFill>
                  <a:prstClr val="black"/>
                </a:solidFill>
                <a:latin typeface="Calibri"/>
              </a:rPr>
              <a:t>thisMult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= b[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 * c[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]; </a:t>
            </a:r>
          </a:p>
          <a:p>
            <a:pPr marL="0" lvl="2"/>
            <a:r>
              <a:rPr lang="en-US" sz="2400" dirty="0">
                <a:solidFill>
                  <a:prstClr val="black"/>
                </a:solidFill>
                <a:latin typeface="Calibri"/>
              </a:rPr>
              <a:t>a[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i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] = </a:t>
            </a:r>
            <a:r>
              <a:rPr lang="en-US" sz="2400" dirty="0" err="1">
                <a:solidFill>
                  <a:prstClr val="black"/>
                </a:solidFill>
                <a:latin typeface="Calibri"/>
              </a:rPr>
              <a:t>thisMul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;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8149870"/>
              </p:ext>
            </p:extLst>
          </p:nvPr>
        </p:nvGraphicFramePr>
        <p:xfrm>
          <a:off x="4601339" y="3825132"/>
          <a:ext cx="4039279" cy="18288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39007"/>
                <a:gridCol w="3000272"/>
              </a:tblGrid>
              <a:tr h="421052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Core</a:t>
                      </a:r>
                      <a:endParaRPr lang="en-US" sz="25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 smtClean="0"/>
                        <a:t>Description</a:t>
                      </a:r>
                      <a:endParaRPr lang="en-US" sz="2500" b="1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0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Mul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Combinational</a:t>
                      </a:r>
                      <a:r>
                        <a:rPr lang="en-US" sz="2200" baseline="0" dirty="0" smtClean="0"/>
                        <a:t> </a:t>
                      </a:r>
                      <a:r>
                        <a:rPr lang="en-US" sz="2200" baseline="0" dirty="0" err="1" smtClean="0"/>
                        <a:t>mult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30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Mul3s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3-Stage pipelined </a:t>
                      </a:r>
                      <a:r>
                        <a:rPr lang="en-US" sz="2200" dirty="0" err="1" smtClean="0"/>
                        <a:t>mult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932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 smtClean="0"/>
                        <a:t>MulnS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aseline="0" dirty="0" smtClean="0"/>
                        <a:t>HLS determine stages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Left Brace 8"/>
          <p:cNvSpPr/>
          <p:nvPr/>
        </p:nvSpPr>
        <p:spPr>
          <a:xfrm>
            <a:off x="3946888" y="4372119"/>
            <a:ext cx="360140" cy="1215256"/>
          </a:xfrm>
          <a:prstGeom prst="leftBrace">
            <a:avLst/>
          </a:prstGeom>
          <a:ln w="317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58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IV: Loop pipelining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3266398" y="1647316"/>
            <a:ext cx="2496325" cy="90024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50" b="1" i="1" dirty="0">
                <a:solidFill>
                  <a:srgbClr val="FF0000"/>
                </a:solidFill>
                <a:latin typeface="Calibri"/>
              </a:rPr>
              <a:t>Loop_tag</a:t>
            </a:r>
            <a:r>
              <a:rPr lang="en-US" sz="105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Calibri"/>
              </a:rPr>
              <a:t>: for( II = 1 ; II &lt; 3 ; II++ ) {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       op_Read;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       op_Compute;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       op_Write;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}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601866" y="1880530"/>
            <a:ext cx="6096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RD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601866" y="2032930"/>
            <a:ext cx="609600" cy="152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CMP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601866" y="2185330"/>
            <a:ext cx="6096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WR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5066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IV: Loop pipelining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44126" y="3852039"/>
            <a:ext cx="1356031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42816" y="3996734"/>
            <a:ext cx="1370455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Latency = 3 cycles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7846" y="1508816"/>
            <a:ext cx="139012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Without Pipelining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8426" y="3720041"/>
            <a:ext cx="1574845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Throughput = 3 cycles</a:t>
            </a:r>
          </a:p>
        </p:txBody>
      </p:sp>
      <p:grpSp>
        <p:nvGrpSpPr>
          <p:cNvPr id="11" name="Group 71"/>
          <p:cNvGrpSpPr/>
          <p:nvPr/>
        </p:nvGrpSpPr>
        <p:grpSpPr>
          <a:xfrm>
            <a:off x="866824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2" name="Straight Connector 11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71"/>
          <p:cNvGrpSpPr/>
          <p:nvPr/>
        </p:nvGrpSpPr>
        <p:grpSpPr>
          <a:xfrm>
            <a:off x="1324024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7" name="Straight Connector 16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71"/>
          <p:cNvGrpSpPr/>
          <p:nvPr/>
        </p:nvGrpSpPr>
        <p:grpSpPr>
          <a:xfrm>
            <a:off x="1781225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2" name="Straight Connector 21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71"/>
          <p:cNvGrpSpPr/>
          <p:nvPr/>
        </p:nvGrpSpPr>
        <p:grpSpPr>
          <a:xfrm>
            <a:off x="2238424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7" name="Straight Connector 26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71"/>
          <p:cNvGrpSpPr/>
          <p:nvPr/>
        </p:nvGrpSpPr>
        <p:grpSpPr>
          <a:xfrm>
            <a:off x="2695624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" name="Straight Connector 31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71"/>
          <p:cNvGrpSpPr/>
          <p:nvPr/>
        </p:nvGrpSpPr>
        <p:grpSpPr>
          <a:xfrm>
            <a:off x="3152824" y="3055910"/>
            <a:ext cx="418935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7" name="Straight Connector 36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828556" y="3316544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RD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285759" y="3316544"/>
            <a:ext cx="457200" cy="152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CMP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42958" y="3316544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WR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00157" y="3316544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RD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57356" y="3316544"/>
            <a:ext cx="457200" cy="152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CMP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114559" y="3316544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WR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3266398" y="1647316"/>
            <a:ext cx="2496325" cy="90024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50" b="1" i="1" dirty="0">
                <a:solidFill>
                  <a:srgbClr val="FF0000"/>
                </a:solidFill>
                <a:latin typeface="Calibri"/>
              </a:rPr>
              <a:t>Loop_tag</a:t>
            </a:r>
            <a:r>
              <a:rPr lang="en-US" sz="105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Calibri"/>
              </a:rPr>
              <a:t>: for( II = 1 ; II &lt; 3 ; II++ ) {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       op_Read;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       op_Compute;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       op_Write;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}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601866" y="1880530"/>
            <a:ext cx="6096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RD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601866" y="2032930"/>
            <a:ext cx="609600" cy="152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CMP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601866" y="2185330"/>
            <a:ext cx="6096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WR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866825" y="4442955"/>
            <a:ext cx="276516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151638" y="4475716"/>
            <a:ext cx="1661633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Loop Latency = 6 cycles</a:t>
            </a:r>
          </a:p>
        </p:txBody>
      </p:sp>
      <p:sp>
        <p:nvSpPr>
          <p:cNvPr id="97" name="Bent Arrow 96"/>
          <p:cNvSpPr/>
          <p:nvPr/>
        </p:nvSpPr>
        <p:spPr>
          <a:xfrm rot="16200000" flipH="1">
            <a:off x="2051640" y="1669771"/>
            <a:ext cx="722519" cy="1354382"/>
          </a:xfrm>
          <a:prstGeom prst="bentArrow">
            <a:avLst>
              <a:gd name="adj1" fmla="val 26145"/>
              <a:gd name="adj2" fmla="val 25000"/>
              <a:gd name="adj3" fmla="val 25000"/>
              <a:gd name="adj4" fmla="val 4718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866214" y="4182887"/>
            <a:ext cx="1333334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3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IV: Loop pipelining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844126" y="3852039"/>
            <a:ext cx="1356031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42816" y="3996734"/>
            <a:ext cx="1370455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Latency = 3 cycles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7846" y="1508816"/>
            <a:ext cx="1390124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Without Pipelining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38426" y="3720041"/>
            <a:ext cx="1574845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Throughput = 3 cycles</a:t>
            </a:r>
          </a:p>
        </p:txBody>
      </p:sp>
      <p:grpSp>
        <p:nvGrpSpPr>
          <p:cNvPr id="11" name="Group 71"/>
          <p:cNvGrpSpPr/>
          <p:nvPr/>
        </p:nvGrpSpPr>
        <p:grpSpPr>
          <a:xfrm>
            <a:off x="866824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2" name="Straight Connector 11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71"/>
          <p:cNvGrpSpPr/>
          <p:nvPr/>
        </p:nvGrpSpPr>
        <p:grpSpPr>
          <a:xfrm>
            <a:off x="1324024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17" name="Straight Connector 16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71"/>
          <p:cNvGrpSpPr/>
          <p:nvPr/>
        </p:nvGrpSpPr>
        <p:grpSpPr>
          <a:xfrm>
            <a:off x="1781225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2" name="Straight Connector 21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71"/>
          <p:cNvGrpSpPr/>
          <p:nvPr/>
        </p:nvGrpSpPr>
        <p:grpSpPr>
          <a:xfrm>
            <a:off x="2238424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27" name="Straight Connector 26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71"/>
          <p:cNvGrpSpPr/>
          <p:nvPr/>
        </p:nvGrpSpPr>
        <p:grpSpPr>
          <a:xfrm>
            <a:off x="2695624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2" name="Straight Connector 31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71"/>
          <p:cNvGrpSpPr/>
          <p:nvPr/>
        </p:nvGrpSpPr>
        <p:grpSpPr>
          <a:xfrm>
            <a:off x="3152824" y="3055910"/>
            <a:ext cx="418935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37" name="Straight Connector 36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Rounded Rectangle 40"/>
          <p:cNvSpPr/>
          <p:nvPr/>
        </p:nvSpPr>
        <p:spPr>
          <a:xfrm>
            <a:off x="828556" y="3316544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RD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285759" y="3316544"/>
            <a:ext cx="457200" cy="152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CMP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1742958" y="3316544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WR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200157" y="3316544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RD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2657356" y="3316544"/>
            <a:ext cx="457200" cy="152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CMP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114559" y="3316544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WR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185982" y="1515178"/>
            <a:ext cx="1172116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en-US" sz="1200" b="1" u="sng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With Pipelining</a:t>
            </a:r>
          </a:p>
        </p:txBody>
      </p:sp>
      <p:sp>
        <p:nvSpPr>
          <p:cNvPr id="48" name="Bent Arrow 47"/>
          <p:cNvSpPr/>
          <p:nvPr/>
        </p:nvSpPr>
        <p:spPr>
          <a:xfrm rot="5400000">
            <a:off x="6272799" y="1668119"/>
            <a:ext cx="722519" cy="1357689"/>
          </a:xfrm>
          <a:prstGeom prst="bentArrow">
            <a:avLst>
              <a:gd name="adj1" fmla="val 26145"/>
              <a:gd name="adj2" fmla="val 25000"/>
              <a:gd name="adj3" fmla="val 25000"/>
              <a:gd name="adj4" fmla="val 4718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428893" y="4179711"/>
            <a:ext cx="1371768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26791" y="4025953"/>
            <a:ext cx="1345639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Latency = 3 cycles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6658975" y="3720041"/>
            <a:ext cx="1513455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Throughput = 1 cycle</a:t>
            </a:r>
          </a:p>
        </p:txBody>
      </p:sp>
      <p:grpSp>
        <p:nvGrpSpPr>
          <p:cNvPr id="52" name="Group 71"/>
          <p:cNvGrpSpPr/>
          <p:nvPr/>
        </p:nvGrpSpPr>
        <p:grpSpPr>
          <a:xfrm>
            <a:off x="5429229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3" name="Straight Connector 5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71"/>
          <p:cNvGrpSpPr/>
          <p:nvPr/>
        </p:nvGrpSpPr>
        <p:grpSpPr>
          <a:xfrm>
            <a:off x="5886429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8" name="Straight Connector 5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71"/>
          <p:cNvGrpSpPr/>
          <p:nvPr/>
        </p:nvGrpSpPr>
        <p:grpSpPr>
          <a:xfrm>
            <a:off x="6343629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3" name="Straight Connector 6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71"/>
          <p:cNvGrpSpPr/>
          <p:nvPr/>
        </p:nvGrpSpPr>
        <p:grpSpPr>
          <a:xfrm>
            <a:off x="6800829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8" name="Straight Connector 6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7258029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3" name="Straight Connector 72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71"/>
          <p:cNvGrpSpPr/>
          <p:nvPr/>
        </p:nvGrpSpPr>
        <p:grpSpPr>
          <a:xfrm>
            <a:off x="7715229" y="3055910"/>
            <a:ext cx="457201" cy="228600"/>
            <a:chOff x="-66694" y="1130300"/>
            <a:chExt cx="533401" cy="228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78" name="Straight Connector 77"/>
            <p:cNvCxnSpPr/>
            <p:nvPr/>
          </p:nvCxnSpPr>
          <p:spPr>
            <a:xfrm>
              <a:off x="-66693" y="11303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85707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-180994" y="1244600"/>
              <a:ext cx="2286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>
              <a:off x="200007" y="1358900"/>
              <a:ext cx="2667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Rounded Rectangle 81"/>
          <p:cNvSpPr/>
          <p:nvPr/>
        </p:nvSpPr>
        <p:spPr>
          <a:xfrm>
            <a:off x="5429062" y="3326843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RD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5886262" y="3326843"/>
            <a:ext cx="457200" cy="152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CMP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Rounded Rectangle 83"/>
          <p:cNvSpPr/>
          <p:nvPr/>
        </p:nvSpPr>
        <p:spPr>
          <a:xfrm>
            <a:off x="6343461" y="3326843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WR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5886262" y="3517343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RD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6343461" y="3517343"/>
            <a:ext cx="457200" cy="152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CMP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Rounded Rectangle 86"/>
          <p:cNvSpPr/>
          <p:nvPr/>
        </p:nvSpPr>
        <p:spPr>
          <a:xfrm>
            <a:off x="6800661" y="3517343"/>
            <a:ext cx="4572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WR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88" name="Straight Arrow Connector 87"/>
          <p:cNvCxnSpPr/>
          <p:nvPr/>
        </p:nvCxnSpPr>
        <p:spPr>
          <a:xfrm>
            <a:off x="5428725" y="3850451"/>
            <a:ext cx="457368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TextBox 88"/>
          <p:cNvSpPr txBox="1"/>
          <p:nvPr/>
        </p:nvSpPr>
        <p:spPr>
          <a:xfrm>
            <a:off x="3266398" y="1647316"/>
            <a:ext cx="2496325" cy="900246"/>
          </a:xfrm>
          <a:prstGeom prst="rect">
            <a:avLst/>
          </a:prstGeom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1050" b="1" i="1" dirty="0">
                <a:solidFill>
                  <a:srgbClr val="FF0000"/>
                </a:solidFill>
                <a:latin typeface="Calibri"/>
              </a:rPr>
              <a:t>Loop_tag</a:t>
            </a:r>
            <a:r>
              <a:rPr lang="en-US" sz="105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050" b="1" dirty="0">
                <a:solidFill>
                  <a:prstClr val="black"/>
                </a:solidFill>
                <a:latin typeface="Calibri"/>
              </a:rPr>
              <a:t>: for( II = 1 ; II &lt; 3 ; II++ ) {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       op_Read;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       op_Compute;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       op_Write;</a:t>
            </a:r>
          </a:p>
          <a:p>
            <a:r>
              <a:rPr lang="en-US" sz="1050" b="1" dirty="0">
                <a:solidFill>
                  <a:prstClr val="black"/>
                </a:solidFill>
                <a:latin typeface="Calibri"/>
              </a:rPr>
              <a:t> }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4601866" y="1880530"/>
            <a:ext cx="6096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RD</a:t>
            </a:r>
            <a:endParaRPr lang="en-US" sz="1100" b="1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4601866" y="2032930"/>
            <a:ext cx="609600" cy="15240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CMP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4601866" y="2185330"/>
            <a:ext cx="609600" cy="152400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800" b="1" dirty="0">
                <a:solidFill>
                  <a:prstClr val="black"/>
                </a:solidFill>
                <a:latin typeface="Calibri"/>
              </a:rPr>
              <a:t>WR</a:t>
            </a:r>
            <a:endParaRPr lang="en-US" sz="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866825" y="4442955"/>
            <a:ext cx="276516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>
            <a:off x="2151638" y="4475716"/>
            <a:ext cx="1661633" cy="27699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Loop Latency = 6 cycles</a:t>
            </a:r>
          </a:p>
        </p:txBody>
      </p:sp>
      <p:cxnSp>
        <p:nvCxnSpPr>
          <p:cNvPr id="95" name="Straight Arrow Connector 94"/>
          <p:cNvCxnSpPr/>
          <p:nvPr/>
        </p:nvCxnSpPr>
        <p:spPr>
          <a:xfrm>
            <a:off x="5436800" y="4449307"/>
            <a:ext cx="1843440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412593" y="4475716"/>
            <a:ext cx="1759837" cy="27699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solidFill>
                  <a:prstClr val="black"/>
                </a:solidFill>
                <a:latin typeface="Calibri"/>
                <a:ea typeface="ＭＳ Ｐゴシック" pitchFamily="34" charset="-128"/>
                <a:cs typeface="Arial" charset="0"/>
              </a:rPr>
              <a:t>Loop Latency = 4 cycles</a:t>
            </a:r>
          </a:p>
        </p:txBody>
      </p:sp>
      <p:sp>
        <p:nvSpPr>
          <p:cNvPr id="97" name="Bent Arrow 96"/>
          <p:cNvSpPr/>
          <p:nvPr/>
        </p:nvSpPr>
        <p:spPr>
          <a:xfrm rot="16200000" flipH="1">
            <a:off x="2051640" y="1669771"/>
            <a:ext cx="722519" cy="1354382"/>
          </a:xfrm>
          <a:prstGeom prst="bentArrow">
            <a:avLst>
              <a:gd name="adj1" fmla="val 26145"/>
              <a:gd name="adj2" fmla="val 25000"/>
              <a:gd name="adj3" fmla="val 25000"/>
              <a:gd name="adj4" fmla="val 47184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35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98" name="Straight Arrow Connector 97"/>
          <p:cNvCxnSpPr/>
          <p:nvPr/>
        </p:nvCxnSpPr>
        <p:spPr>
          <a:xfrm>
            <a:off x="866214" y="4182887"/>
            <a:ext cx="1333334" cy="1588"/>
          </a:xfrm>
          <a:prstGeom prst="straightConnector1">
            <a:avLst/>
          </a:prstGeom>
          <a:ln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284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Optimization IV: Loop pipelining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dirty="0" smtClean="0"/>
              <a:t>Iteration Interval (II)</a:t>
            </a:r>
          </a:p>
          <a:p>
            <a:pPr lvl="1"/>
            <a:r>
              <a:rPr lang="en-US" dirty="0" smtClean="0"/>
              <a:t>Cycles loop </a:t>
            </a:r>
            <a:r>
              <a:rPr lang="en-US" dirty="0"/>
              <a:t>must </a:t>
            </a:r>
            <a:r>
              <a:rPr lang="en-US" dirty="0" smtClean="0"/>
              <a:t>before next iteration</a:t>
            </a:r>
            <a:endParaRPr lang="en-US" dirty="0"/>
          </a:p>
          <a:p>
            <a:endParaRPr lang="en-US" sz="2300" dirty="0"/>
          </a:p>
          <a:p>
            <a:r>
              <a:rPr lang="en-US" sz="2600" dirty="0" smtClean="0">
                <a:cs typeface="Calibri"/>
              </a:rPr>
              <a:t>II = 1 cannot be implemented</a:t>
            </a:r>
            <a:endParaRPr lang="en-US" sz="2600" dirty="0">
              <a:cs typeface="Calibri"/>
            </a:endParaRPr>
          </a:p>
          <a:p>
            <a:pPr lvl="1"/>
            <a:r>
              <a:rPr lang="en-US" sz="2400" dirty="0">
                <a:cs typeface="Calibri"/>
              </a:rPr>
              <a:t>Port </a:t>
            </a:r>
            <a:r>
              <a:rPr lang="en-US" sz="2400" u="sng" dirty="0">
                <a:cs typeface="Calibri"/>
              </a:rPr>
              <a:t>cannot be read at the same time</a:t>
            </a:r>
          </a:p>
          <a:p>
            <a:pPr lvl="1"/>
            <a:r>
              <a:rPr lang="en-US" sz="2400" dirty="0">
                <a:cs typeface="Calibri"/>
              </a:rPr>
              <a:t>Similar effect with other resource limitations</a:t>
            </a:r>
          </a:p>
          <a:p>
            <a:endParaRPr lang="en-US" dirty="0" smtClean="0">
              <a:cs typeface="Calibri"/>
            </a:endParaRPr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923" y="4527945"/>
            <a:ext cx="8774546" cy="150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98545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Exploring Design Space with directives</a:t>
            </a:r>
            <a:endParaRPr lang="en-US" dirty="0"/>
          </a:p>
        </p:txBody>
      </p:sp>
      <p:pic>
        <p:nvPicPr>
          <p:cNvPr id="6" name="Picture 5" descr="triad_space_OR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04" y="1307298"/>
            <a:ext cx="6861020" cy="500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33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Quantitative design process</a:t>
            </a:r>
            <a:endParaRPr lang="en-US" dirty="0"/>
          </a:p>
        </p:txBody>
      </p:sp>
      <p:pic>
        <p:nvPicPr>
          <p:cNvPr id="4" name="Picture 3" descr="triad_space_ORI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04" y="1307298"/>
            <a:ext cx="6861020" cy="5009505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2526291" y="2029443"/>
            <a:ext cx="2512487" cy="3244349"/>
          </a:xfrm>
          <a:prstGeom prst="straightConnector1">
            <a:avLst/>
          </a:prstGeom>
          <a:ln w="69850"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3197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1" name="Object 2"/>
          <p:cNvGraphicFramePr>
            <a:graphicFrameLocks noChangeAspect="1"/>
          </p:cNvGraphicFramePr>
          <p:nvPr/>
        </p:nvGraphicFramePr>
        <p:xfrm>
          <a:off x="4167188" y="1085850"/>
          <a:ext cx="4976812" cy="372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Slide" r:id="rId5" imgW="4572000" imgH="3429000" progId="">
                  <p:embed/>
                </p:oleObj>
              </mc:Choice>
              <mc:Fallback>
                <p:oleObj name="Slide" r:id="rId5" imgW="4572000" imgH="3429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7188" y="1085850"/>
                        <a:ext cx="4976812" cy="372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6899" name="Title 1"/>
          <p:cNvSpPr>
            <a:spLocks noGrp="1"/>
          </p:cNvSpPr>
          <p:nvPr>
            <p:ph type="title" idx="4294967295"/>
          </p:nvPr>
        </p:nvSpPr>
        <p:spPr>
          <a:xfrm>
            <a:off x="155575" y="250825"/>
            <a:ext cx="8636000" cy="673100"/>
          </a:xfrm>
        </p:spPr>
        <p:txBody>
          <a:bodyPr/>
          <a:lstStyle/>
          <a:p>
            <a:pPr>
              <a:defRPr/>
            </a:pPr>
            <a:r>
              <a:rPr lang="en-US" altLang="zh-CN">
                <a:latin typeface="Arial Narrow" charset="0"/>
                <a:ea typeface="MS PGothic" charset="0"/>
              </a:rPr>
              <a:t>AutoPilot Results: Sphere Decoder (from Xilinx)</a:t>
            </a:r>
            <a:endParaRPr lang="en-US" altLang="zh-CN" sz="2800">
              <a:latin typeface="Arial Narrow" charset="0"/>
              <a:ea typeface="MS PGothic" charset="0"/>
            </a:endParaRPr>
          </a:p>
        </p:txBody>
      </p:sp>
      <p:graphicFrame>
        <p:nvGraphicFramePr>
          <p:cNvPr id="5" name="Group 50"/>
          <p:cNvGraphicFramePr>
            <a:graphicFrameLocks noGrp="1"/>
          </p:cNvGraphicFramePr>
          <p:nvPr/>
        </p:nvGraphicFramePr>
        <p:xfrm>
          <a:off x="155575" y="4081463"/>
          <a:ext cx="4108450" cy="2444751"/>
        </p:xfrm>
        <a:graphic>
          <a:graphicData uri="http://schemas.openxmlformats.org/drawingml/2006/table">
            <a:tbl>
              <a:tblPr/>
              <a:tblGrid>
                <a:gridCol w="1036638"/>
                <a:gridCol w="996950"/>
                <a:gridCol w="1270000"/>
                <a:gridCol w="804862"/>
              </a:tblGrid>
              <a:tr h="7318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Metric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RTL Expert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AutoPilot Expert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Diff (%)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LUTs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32,708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29,060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-11%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4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Registers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44,885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31,000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-31%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60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DSP48s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225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201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-11%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BRAMs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128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99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-26%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099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 sz="2800" b="1">
              <a:solidFill>
                <a:srgbClr val="1F366F"/>
              </a:solidFill>
              <a:latin typeface="Arial Narrow" charset="0"/>
              <a:ea typeface="宋体" charset="-122"/>
              <a:cs typeface="宋体" charset="-122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1270000"/>
            <a:ext cx="4267200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000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Wireless MIMO Sphere Decoder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zh-CN" sz="1600">
                <a:solidFill>
                  <a:srgbClr val="660066"/>
                </a:solidFill>
                <a:latin typeface="Verdana" charset="0"/>
                <a:ea typeface="宋体" charset="0"/>
                <a:cs typeface="宋体" charset="0"/>
              </a:rPr>
              <a:t>~4000 lines of C code</a:t>
            </a:r>
          </a:p>
          <a:p>
            <a:pPr lvl="1"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zh-CN" sz="1600">
                <a:solidFill>
                  <a:srgbClr val="660066"/>
                </a:solidFill>
                <a:latin typeface="Verdana" charset="0"/>
                <a:ea typeface="宋体" charset="0"/>
                <a:cs typeface="宋体" charset="0"/>
              </a:rPr>
              <a:t>Xilinx Virtex-5 at 225MHz</a:t>
            </a:r>
            <a:endParaRPr lang="en-US" altLang="zh-CN">
              <a:solidFill>
                <a:srgbClr val="000000"/>
              </a:solidFill>
              <a:latin typeface="Verdana" charset="0"/>
            </a:endParaRPr>
          </a:p>
          <a:p>
            <a:pPr defTabSz="9144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altLang="zh-CN" sz="2000">
                <a:solidFill>
                  <a:srgbClr val="000000"/>
                </a:solidFill>
                <a:latin typeface="Verdana" charset="0"/>
                <a:ea typeface="宋体" charset="0"/>
                <a:cs typeface="宋体" charset="0"/>
              </a:rPr>
              <a:t>Compared to optimized IP </a:t>
            </a:r>
          </a:p>
          <a:p>
            <a:pPr lvl="1" defTabSz="91440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</a:pPr>
            <a:r>
              <a:rPr lang="en-US" altLang="zh-CN" sz="1600">
                <a:solidFill>
                  <a:srgbClr val="660066"/>
                </a:solidFill>
                <a:latin typeface="Verdana" charset="0"/>
                <a:ea typeface="宋体" charset="0"/>
                <a:cs typeface="宋体" charset="0"/>
              </a:rPr>
              <a:t>11-31% better resource usage 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35363" y="4811713"/>
            <a:ext cx="631825" cy="1758950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2800" b="1">
              <a:solidFill>
                <a:srgbClr val="FFFFFF"/>
              </a:solidFill>
              <a:latin typeface="Arial Narrow" charset="0"/>
              <a:ea typeface="宋体" charset="-122"/>
              <a:cs typeface="宋体" charset="-122"/>
            </a:endParaRPr>
          </a:p>
        </p:txBody>
      </p:sp>
      <p:sp>
        <p:nvSpPr>
          <p:cNvPr id="40998" name="TextBox 1"/>
          <p:cNvSpPr txBox="1">
            <a:spLocks noChangeArrowheads="1"/>
          </p:cNvSpPr>
          <p:nvPr/>
        </p:nvSpPr>
        <p:spPr bwMode="auto">
          <a:xfrm>
            <a:off x="4724400" y="5365750"/>
            <a:ext cx="4110038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000000"/>
                </a:solidFill>
              </a:rPr>
              <a:t>TCAD April 2011 (keynote paper)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“</a:t>
            </a:r>
            <a:r>
              <a:rPr lang="en-US" altLang="zh-CN">
                <a:solidFill>
                  <a:srgbClr val="000000"/>
                </a:solidFill>
              </a:rPr>
              <a:t>High-Level Synthesis for FPGAs: From Prototyping to Deployment</a:t>
            </a:r>
            <a:r>
              <a:rPr lang="en-US">
                <a:solidFill>
                  <a:srgbClr val="000000"/>
                </a:solidFill>
              </a:rPr>
              <a:t>”</a:t>
            </a:r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47255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latin typeface="Arial Narrow" charset="0"/>
                <a:ea typeface="MS PGothic" charset="0"/>
              </a:rPr>
              <a:t>AutoPilot Results: Optical Flow (from BDTI)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4294967295"/>
          </p:nvPr>
        </p:nvSpPr>
        <p:spPr>
          <a:xfrm>
            <a:off x="228600" y="984250"/>
            <a:ext cx="8453438" cy="5257800"/>
          </a:xfrm>
        </p:spPr>
        <p:txBody>
          <a:bodyPr/>
          <a:lstStyle/>
          <a:p>
            <a:pPr>
              <a:defRPr/>
            </a:pPr>
            <a:r>
              <a:rPr lang="en-US" altLang="zh-CN" sz="2400">
                <a:latin typeface="Arial Narrow" charset="0"/>
                <a:ea typeface="宋体" charset="0"/>
                <a:cs typeface="宋体" charset="0"/>
              </a:rPr>
              <a:t>Application</a:t>
            </a:r>
          </a:p>
          <a:p>
            <a:pPr lvl="1">
              <a:defRPr/>
            </a:pPr>
            <a:r>
              <a:rPr lang="en-US" altLang="zh-CN" sz="2000">
                <a:latin typeface="Arial Narrow" charset="0"/>
                <a:ea typeface="MS PGothic" charset="0"/>
              </a:rPr>
              <a:t>Optical flow, 1280x720 progress scan</a:t>
            </a:r>
          </a:p>
          <a:p>
            <a:pPr lvl="1">
              <a:defRPr/>
            </a:pPr>
            <a:r>
              <a:rPr lang="en-US" altLang="zh-CN" sz="2000">
                <a:latin typeface="Arial Narrow" charset="0"/>
                <a:ea typeface="MS PGothic" charset="0"/>
              </a:rPr>
              <a:t>Design too complex for an RTL team</a:t>
            </a:r>
          </a:p>
          <a:p>
            <a:pPr>
              <a:defRPr/>
            </a:pPr>
            <a:r>
              <a:rPr lang="en-US" altLang="zh-CN" sz="2400">
                <a:latin typeface="Arial Narrow" charset="0"/>
                <a:ea typeface="宋体" charset="0"/>
                <a:cs typeface="宋体" charset="0"/>
              </a:rPr>
              <a:t>Compared to high-end DSP: </a:t>
            </a:r>
          </a:p>
          <a:p>
            <a:pPr lvl="1">
              <a:defRPr/>
            </a:pPr>
            <a:r>
              <a:rPr lang="en-US" altLang="zh-CN" sz="2200">
                <a:latin typeface="Arial Narrow" charset="0"/>
                <a:ea typeface="宋体" charset="0"/>
                <a:cs typeface="宋体" charset="0"/>
              </a:rPr>
              <a:t>30X higher throughput, 40X better cost/fps</a:t>
            </a:r>
          </a:p>
        </p:txBody>
      </p:sp>
      <p:graphicFrame>
        <p:nvGraphicFramePr>
          <p:cNvPr id="71730" name="Group 50"/>
          <p:cNvGraphicFramePr>
            <a:graphicFrameLocks noGrp="1"/>
          </p:cNvGraphicFramePr>
          <p:nvPr>
            <p:ph sz="half" idx="4294967295"/>
          </p:nvPr>
        </p:nvGraphicFramePr>
        <p:xfrm>
          <a:off x="385763" y="3459163"/>
          <a:ext cx="6637337" cy="2835276"/>
        </p:xfrm>
        <a:graphic>
          <a:graphicData uri="http://schemas.openxmlformats.org/drawingml/2006/table">
            <a:tbl>
              <a:tblPr/>
              <a:tblGrid>
                <a:gridCol w="1719262"/>
                <a:gridCol w="990600"/>
                <a:gridCol w="1633538"/>
                <a:gridCol w="2293937"/>
              </a:tblGrid>
              <a:tr h="94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Chip Unit Cost 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Highest Frame Rate @ 720p (fps)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Cost/performance ($/frame/second)</a:t>
                      </a:r>
                      <a:endParaRPr kumimoji="0" lang="zh-CN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MS PGothic" charset="0"/>
                        <a:cs typeface="MS PGothic" charset="0"/>
                      </a:endParaRP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4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Xilinx Spartan3ADSP XC3SD3400A chip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$27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183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$0.14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45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Texas Instruments TMS320DM6437 DSP processor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$21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5.1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MS PGothic" charset="0"/>
                          <a:cs typeface="MS PGothic" charset="0"/>
                        </a:rPr>
                        <a:t>$4.20</a:t>
                      </a:r>
                    </a:p>
                  </a:txBody>
                  <a:tcPr marT="45747" marB="4574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43033" name="Text Box 51"/>
          <p:cNvSpPr txBox="1">
            <a:spLocks noChangeArrowheads="1"/>
          </p:cNvSpPr>
          <p:nvPr/>
        </p:nvSpPr>
        <p:spPr bwMode="auto">
          <a:xfrm>
            <a:off x="231775" y="6308725"/>
            <a:ext cx="70278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defTabSz="9144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zh-CN" smtClean="0">
                <a:solidFill>
                  <a:srgbClr val="000000"/>
                </a:solidFill>
                <a:latin typeface="Verdana" charset="0"/>
              </a:rPr>
              <a:t>BDTi evaluation of AutoPilot </a:t>
            </a:r>
            <a:r>
              <a:rPr lang="en-US" altLang="zh-CN" smtClean="0">
                <a:solidFill>
                  <a:srgbClr val="000000"/>
                </a:solidFill>
                <a:latin typeface="Verdana" charset="0"/>
                <a:hlinkClick r:id="rId3"/>
              </a:rPr>
              <a:t>http://www.bdti.com/articles/AutoPilot.pdf</a:t>
            </a:r>
            <a:endParaRPr lang="zh-CN" altLang="en-US" smtClean="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24" name="Rounded Rectangle 23"/>
          <p:cNvSpPr>
            <a:spLocks noChangeArrowheads="1"/>
          </p:cNvSpPr>
          <p:nvPr/>
        </p:nvSpPr>
        <p:spPr bwMode="auto">
          <a:xfrm>
            <a:off x="3497263" y="4389438"/>
            <a:ext cx="2719387" cy="436562"/>
          </a:xfrm>
          <a:prstGeom prst="roundRect">
            <a:avLst>
              <a:gd name="adj" fmla="val 16667"/>
            </a:avLst>
          </a:prstGeom>
          <a:noFill/>
          <a:ln w="25400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400" b="1">
              <a:solidFill>
                <a:srgbClr val="FFFFFF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  <p:grpSp>
        <p:nvGrpSpPr>
          <p:cNvPr id="22" name="Group 12"/>
          <p:cNvGrpSpPr>
            <a:grpSpLocks/>
          </p:cNvGrpSpPr>
          <p:nvPr/>
        </p:nvGrpSpPr>
        <p:grpSpPr bwMode="auto">
          <a:xfrm>
            <a:off x="7315200" y="1047890"/>
            <a:ext cx="1600200" cy="1752600"/>
            <a:chOff x="477" y="2400"/>
            <a:chExt cx="1576" cy="176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4" descr="opticalFlowExampleInput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7" y="2507"/>
              <a:ext cx="1576" cy="16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" name="AutoShape 10"/>
            <p:cNvSpPr>
              <a:spLocks noChangeArrowheads="1"/>
            </p:cNvSpPr>
            <p:nvPr/>
          </p:nvSpPr>
          <p:spPr bwMode="auto">
            <a:xfrm>
              <a:off x="480" y="2400"/>
              <a:ext cx="624" cy="19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en-US" altLang="zh-CN" sz="1000" b="1">
                  <a:solidFill>
                    <a:srgbClr val="FFFF00"/>
                  </a:solidFill>
                  <a:latin typeface="Arial Narrow" pitchFamily="34" charset="0"/>
                  <a:ea typeface="ＭＳ Ｐゴシック" charset="0"/>
                  <a:cs typeface="MS PGothic" charset="0"/>
                </a:rPr>
                <a:t>Input Video</a:t>
              </a:r>
            </a:p>
          </p:txBody>
        </p:sp>
      </p:grpSp>
      <p:grpSp>
        <p:nvGrpSpPr>
          <p:cNvPr id="26" name="Group 13"/>
          <p:cNvGrpSpPr>
            <a:grpSpLocks/>
          </p:cNvGrpSpPr>
          <p:nvPr/>
        </p:nvGrpSpPr>
        <p:grpSpPr bwMode="auto">
          <a:xfrm>
            <a:off x="7315200" y="3313113"/>
            <a:ext cx="1600200" cy="1752600"/>
            <a:chOff x="3128" y="2393"/>
            <a:chExt cx="1576" cy="1768"/>
          </a:xfrm>
        </p:grpSpPr>
        <p:pic>
          <p:nvPicPr>
            <p:cNvPr id="43038" name="Picture 6" descr="opticalFlowExampleMotionFieldWithColors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8" y="2507"/>
              <a:ext cx="1576" cy="16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39" name="AutoShape 11"/>
            <p:cNvSpPr>
              <a:spLocks noChangeArrowheads="1"/>
            </p:cNvSpPr>
            <p:nvPr/>
          </p:nvSpPr>
          <p:spPr bwMode="auto">
            <a:xfrm>
              <a:off x="3133" y="2393"/>
              <a:ext cx="659" cy="192"/>
            </a:xfrm>
            <a:prstGeom prst="roundRect">
              <a:avLst>
                <a:gd name="adj" fmla="val 16667"/>
              </a:avLst>
            </a:prstGeom>
            <a:solidFill>
              <a:srgbClr val="3366FF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14400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altLang="zh-CN" sz="1000" b="1" smtClean="0">
                  <a:solidFill>
                    <a:srgbClr val="FFFF00"/>
                  </a:solidFill>
                  <a:latin typeface="Arial Narrow" charset="0"/>
                  <a:ea typeface="MS PGothic" charset="0"/>
                  <a:cs typeface="MS PGothic" charset="0"/>
                </a:rPr>
                <a:t>Output Video</a:t>
              </a:r>
            </a:p>
          </p:txBody>
        </p:sp>
      </p:grpSp>
      <p:sp>
        <p:nvSpPr>
          <p:cNvPr id="30" name="Down Arrow 29"/>
          <p:cNvSpPr>
            <a:spLocks noChangeArrowheads="1"/>
          </p:cNvSpPr>
          <p:nvPr/>
        </p:nvSpPr>
        <p:spPr bwMode="auto">
          <a:xfrm>
            <a:off x="7989888" y="2968625"/>
            <a:ext cx="307975" cy="306388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A3EFA3"/>
              </a:gs>
              <a:gs pos="100000">
                <a:srgbClr val="24A824"/>
              </a:gs>
            </a:gsLst>
            <a:lin ang="5400000"/>
          </a:gradFill>
          <a:ln w="9525">
            <a:solidFill>
              <a:srgbClr val="2F982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914400" fontAlgn="base">
              <a:spcBef>
                <a:spcPct val="50000"/>
              </a:spcBef>
              <a:spcAft>
                <a:spcPct val="0"/>
              </a:spcAft>
              <a:defRPr/>
            </a:pPr>
            <a:endParaRPr lang="zh-CN" altLang="en-US" sz="1400" b="1">
              <a:solidFill>
                <a:srgbClr val="FFFFFF"/>
              </a:solidFill>
              <a:latin typeface="Arial Narrow" charset="0"/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90611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71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>
                <a:latin typeface="Arial Narrow" charset="0"/>
                <a:ea typeface="MS PGothic" charset="0"/>
              </a:rPr>
              <a:t>What Made xPilot/AutoPilot Successful</a:t>
            </a:r>
          </a:p>
        </p:txBody>
      </p:sp>
      <p:sp>
        <p:nvSpPr>
          <p:cNvPr id="196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79500"/>
            <a:ext cx="8699500" cy="5541963"/>
          </a:xfrm>
        </p:spPr>
        <p:txBody>
          <a:bodyPr/>
          <a:lstStyle/>
          <a:p>
            <a:pPr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Use of LLVM compilation infrastructure</a:t>
            </a:r>
          </a:p>
          <a:p>
            <a:pPr lvl="1"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A good decision made in 2004</a:t>
            </a:r>
          </a:p>
          <a:p>
            <a:pPr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Platform-based synthesis</a:t>
            </a:r>
          </a:p>
          <a:p>
            <a:pPr lvl="1"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RTLs are optimized for different implementation platforms</a:t>
            </a:r>
          </a:p>
          <a:p>
            <a:pPr lvl="2">
              <a:defRPr/>
            </a:pPr>
            <a:r>
              <a:rPr lang="en-US" altLang="zh-CN" dirty="0">
                <a:latin typeface="Arial Narrow" charset="0"/>
                <a:ea typeface="宋体" charset="0"/>
                <a:cs typeface="宋体" charset="0"/>
              </a:rPr>
              <a:t>Cell and interconnect delays, memory configurations, I/O ports/types …</a:t>
            </a:r>
          </a:p>
          <a:p>
            <a:pPr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Most importantly, algorithmic innovations</a:t>
            </a:r>
          </a:p>
          <a:p>
            <a:pPr lvl="1">
              <a:defRPr/>
            </a:pPr>
            <a:r>
              <a:rPr lang="en-US" altLang="zh-CN" dirty="0">
                <a:latin typeface="Arial Narrow" charset="0"/>
                <a:ea typeface="MS PGothic" charset="0"/>
              </a:rPr>
              <a:t>Global optimization under multiple constraints, </a:t>
            </a:r>
            <a:r>
              <a:rPr lang="en-US" altLang="zh-CN" dirty="0" smtClean="0">
                <a:latin typeface="Arial Narrow" charset="0"/>
                <a:ea typeface="MS PGothic" charset="0"/>
              </a:rPr>
              <a:t>objectives, e.g.</a:t>
            </a:r>
          </a:p>
          <a:p>
            <a:pPr lvl="2"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SDC based scheduling</a:t>
            </a:r>
          </a:p>
          <a:p>
            <a:pPr lvl="2"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Use of soft constraints and behavior-level don’t-cares</a:t>
            </a:r>
          </a:p>
          <a:p>
            <a:pPr lvl="2"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Automatic memory partitioning</a:t>
            </a:r>
          </a:p>
          <a:p>
            <a:pPr lvl="2"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Simultaneous register and FU binding …</a:t>
            </a:r>
            <a:endParaRPr lang="en-US" altLang="zh-CN" dirty="0">
              <a:latin typeface="Arial Narrow" charset="0"/>
              <a:ea typeface="MS PGothic" charset="0"/>
            </a:endParaRPr>
          </a:p>
          <a:p>
            <a:pPr lvl="1">
              <a:defRPr/>
            </a:pPr>
            <a:r>
              <a:rPr lang="en-US" altLang="zh-CN" dirty="0" smtClean="0">
                <a:latin typeface="Arial Narrow" charset="0"/>
                <a:ea typeface="MS PGothic" charset="0"/>
              </a:rPr>
              <a:t>Result: </a:t>
            </a:r>
            <a:r>
              <a:rPr lang="en-US" altLang="zh-CN" dirty="0">
                <a:latin typeface="Arial Narrow" charset="0"/>
                <a:ea typeface="MS PGothic" charset="0"/>
              </a:rPr>
              <a:t>competitive to manual RTL designs</a:t>
            </a:r>
          </a:p>
        </p:txBody>
      </p:sp>
    </p:spTree>
    <p:extLst>
      <p:ext uri="{BB962C8B-B14F-4D97-AF65-F5344CB8AC3E}">
        <p14:creationId xmlns:p14="http://schemas.microsoft.com/office/powerpoint/2010/main" val="2755868355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304800"/>
            <a:ext cx="8229600" cy="673100"/>
          </a:xfrm>
        </p:spPr>
        <p:txBody>
          <a:bodyPr/>
          <a:lstStyle/>
          <a:p>
            <a:r>
              <a:rPr lang="en-US" dirty="0" smtClean="0"/>
              <a:t>Learn More about </a:t>
            </a:r>
            <a:r>
              <a:rPr lang="en-US" dirty="0" err="1" smtClean="0"/>
              <a:t>AutoESL</a:t>
            </a:r>
            <a:r>
              <a:rPr lang="en-US" dirty="0" smtClean="0"/>
              <a:t>/</a:t>
            </a:r>
            <a:r>
              <a:rPr lang="en-US" dirty="0" err="1" smtClean="0"/>
              <a:t>AutoPilot</a:t>
            </a:r>
            <a:endParaRPr lang="en-US" dirty="0"/>
          </a:p>
        </p:txBody>
      </p:sp>
      <p:pic>
        <p:nvPicPr>
          <p:cNvPr id="4" name="Picture 3" descr="Screen Shot 2014-10-05 at 10.55.2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00451"/>
            <a:ext cx="3582409" cy="5357549"/>
          </a:xfrm>
          <a:prstGeom prst="rect">
            <a:avLst/>
          </a:prstGeom>
        </p:spPr>
      </p:pic>
      <p:pic>
        <p:nvPicPr>
          <p:cNvPr id="5" name="Picture 4" descr="Screen Shot 2014-10-05 at 10.57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71600"/>
            <a:ext cx="435234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0600" y="1066800"/>
            <a:ext cx="3570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1F366F"/>
                </a:solidFill>
                <a:latin typeface="Arial Narrow" charset="0"/>
                <a:ea typeface="宋体" charset="-122"/>
                <a:cs typeface="宋体" charset="-122"/>
              </a:rPr>
              <a:t>IEEE T-CAD April 2011 Keynote Paper</a:t>
            </a:r>
            <a:endParaRPr lang="en-US" b="1" dirty="0">
              <a:solidFill>
                <a:srgbClr val="1F366F"/>
              </a:solidFill>
              <a:latin typeface="Arial Narrow" charset="0"/>
              <a:ea typeface="宋体" charset="-122"/>
              <a:cs typeface="宋体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1F366F"/>
                </a:solidFill>
                <a:latin typeface="Arial Narrow" charset="0"/>
                <a:ea typeface="宋体" charset="-122"/>
                <a:cs typeface="宋体" charset="-122"/>
              </a:rPr>
              <a:t>Book chapter, Springer 2008</a:t>
            </a:r>
            <a:endParaRPr lang="en-US" sz="2000" b="1" dirty="0">
              <a:solidFill>
                <a:srgbClr val="1F366F"/>
              </a:solidFill>
              <a:latin typeface="Arial Narrow" charset="0"/>
              <a:ea typeface="宋体" charset="-122"/>
              <a:cs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8137423"/>
      </p:ext>
    </p:extLst>
  </p:cSld>
  <p:clrMapOvr>
    <a:masterClrMapping/>
  </p:clrMapOvr>
  <p:transition xmlns:p14="http://schemas.microsoft.com/office/powerpoint/2010/main" spd="med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29200" y="854252"/>
            <a:ext cx="4168235" cy="3031948"/>
            <a:chOff x="5205464" y="854252"/>
            <a:chExt cx="3991971" cy="2653221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81940" y="1364803"/>
              <a:ext cx="3207224" cy="2142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5205464" y="854252"/>
              <a:ext cx="399197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4400">
                <a:defRPr/>
              </a:pPr>
              <a:r>
                <a:rPr lang="en-US" sz="1400" b="1" kern="0" dirty="0" smtClean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rPr>
                <a:t>Accelerate </a:t>
              </a:r>
              <a:r>
                <a:rPr lang="en-US" sz="1400" b="1" kern="0" dirty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rPr>
                <a:t>Algorithmic C to </a:t>
              </a:r>
              <a:r>
                <a:rPr lang="en-US" sz="1400" b="1" kern="0" dirty="0" smtClean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rPr>
                <a:t>Co-Processing Accelerator  </a:t>
              </a:r>
              <a:r>
                <a:rPr lang="en-US" sz="1400" b="1" kern="0" dirty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rPr>
                <a:t>Integration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2290" y="163330"/>
            <a:ext cx="8593110" cy="446270"/>
          </a:xfrm>
        </p:spPr>
        <p:txBody>
          <a:bodyPr/>
          <a:lstStyle/>
          <a:p>
            <a:r>
              <a:rPr lang="en-US" sz="2400" dirty="0" smtClean="0"/>
              <a:t>Continued Success at Xilinx (after 2011 </a:t>
            </a:r>
            <a:r>
              <a:rPr lang="en-US" sz="2400" dirty="0" err="1" smtClean="0"/>
              <a:t>acquisiton</a:t>
            </a:r>
            <a:r>
              <a:rPr lang="en-US" sz="2400" dirty="0" smtClean="0"/>
              <a:t>): </a:t>
            </a:r>
            <a:br>
              <a:rPr lang="en-US" sz="2400" dirty="0" smtClean="0"/>
            </a:br>
            <a:r>
              <a:rPr lang="en-US" sz="2000" dirty="0" err="1" smtClean="0"/>
              <a:t>Vivado</a:t>
            </a:r>
            <a:r>
              <a:rPr lang="en-US" sz="2000" dirty="0" smtClean="0"/>
              <a:t> High-Level Synthesis (HLS) for Hardware IP Creation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58344" y="4267200"/>
            <a:ext cx="7010400" cy="201962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Used in over 3,000+ companies </a:t>
            </a:r>
            <a:endParaRPr lang="en-US" sz="900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Adopted across broad base of applications and markets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Proven </a:t>
            </a:r>
            <a:r>
              <a:rPr lang="en-US" dirty="0"/>
              <a:t>on real customer </a:t>
            </a:r>
            <a:r>
              <a:rPr lang="en-US" dirty="0" smtClean="0"/>
              <a:t>designs</a:t>
            </a:r>
            <a:endParaRPr lang="en-US" sz="900" dirty="0"/>
          </a:p>
          <a:p>
            <a:pPr lvl="1">
              <a:lnSpc>
                <a:spcPct val="150000"/>
              </a:lnSpc>
            </a:pPr>
            <a:r>
              <a:rPr lang="en-US" dirty="0"/>
              <a:t>Clear differentiator for accelerating design productivity</a:t>
            </a:r>
          </a:p>
          <a:p>
            <a:pPr>
              <a:lnSpc>
                <a:spcPct val="150000"/>
              </a:lnSpc>
              <a:buNone/>
            </a:pPr>
            <a:endParaRPr lang="en-US" sz="900" dirty="0" smtClean="0"/>
          </a:p>
        </p:txBody>
      </p:sp>
      <p:grpSp>
        <p:nvGrpSpPr>
          <p:cNvPr id="10" name="Group 9"/>
          <p:cNvGrpSpPr/>
          <p:nvPr/>
        </p:nvGrpSpPr>
        <p:grpSpPr>
          <a:xfrm>
            <a:off x="300250" y="883190"/>
            <a:ext cx="4652749" cy="3003010"/>
            <a:chOff x="300251" y="883190"/>
            <a:chExt cx="4413894" cy="2624283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251" y="1225830"/>
              <a:ext cx="4413894" cy="22816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538508" y="883190"/>
              <a:ext cx="3991971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914400">
                <a:defRPr/>
              </a:pPr>
              <a:r>
                <a:rPr lang="en-US" sz="1400" b="1" kern="0" dirty="0" smtClean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rPr>
                <a:t>Accelerate </a:t>
              </a:r>
              <a:r>
                <a:rPr lang="en-US" sz="1400" b="1" kern="0" dirty="0">
                  <a:solidFill>
                    <a:srgbClr val="000000"/>
                  </a:solidFill>
                  <a:latin typeface="Arial" charset="0"/>
                  <a:ea typeface="宋体" charset="-122"/>
                  <a:cs typeface="宋体" charset="-122"/>
                </a:rPr>
                <a:t>Algorithmic C to IP Integration</a:t>
              </a: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>
                <a:solidFill>
                  <a:srgbClr val="000000"/>
                </a:solidFill>
              </a:rPr>
              <a:t>Page </a:t>
            </a:r>
            <a:fld id="{060BD193-E118-4B16-863C-C8C12C675E3E}" type="slidenum">
              <a:rPr>
                <a:solidFill>
                  <a:srgbClr val="000000"/>
                </a:solidFill>
              </a:rPr>
              <a:pPr>
                <a:defRPr/>
              </a:pPr>
              <a:t>8</a:t>
            </a:fld>
            <a:endParaRPr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0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to Verified RTL from Months to Weeks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>
                <a:solidFill>
                  <a:srgbClr val="000000"/>
                </a:solidFill>
              </a:rPr>
              <a:t>Page </a:t>
            </a:r>
            <a:fld id="{CF401905-A939-4B78-80E8-E8BBAF8E2483}" type="slidenum">
              <a:rPr>
                <a:solidFill>
                  <a:srgbClr val="000000"/>
                </a:solidFill>
              </a:rPr>
              <a:pPr/>
              <a:t>9</a:t>
            </a:fld>
            <a:endParaRPr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6256" y="3927949"/>
            <a:ext cx="4023360" cy="1902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/>
        </p:spPr>
        <p:txBody>
          <a:bodyPr wrap="square" tIns="182880" bIns="182880" rtlCol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“..we always use 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C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to quickly build a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system-level model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for validation of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key algorithms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..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problem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..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quickly and efficiently convert C into a HDL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”.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“With Xilinx Vivado HLS, …. … used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C to implement a key algorithm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…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into Verilog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. We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verified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both the functionality and performance in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Xilinx devices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… </a:t>
            </a:r>
            <a:r>
              <a:rPr lang="en-US" sz="1200" dirty="0" smtClean="0">
                <a:solidFill>
                  <a:srgbClr val="008CA8">
                    <a:lumMod val="75000"/>
                  </a:srgbClr>
                </a:solidFill>
                <a:latin typeface="Arial" charset="0"/>
                <a:ea typeface="宋体" charset="-122"/>
                <a:cs typeface="宋体" charset="-122"/>
              </a:rPr>
              <a:t>”</a:t>
            </a:r>
            <a:endParaRPr lang="en-US" sz="1200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800" b="1" i="1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err="1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Hengqi</a:t>
            </a:r>
            <a:r>
              <a:rPr lang="en-US" sz="1200" b="1" i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</a:t>
            </a:r>
            <a:r>
              <a:rPr lang="en-US" sz="1200" b="1" i="1" dirty="0" err="1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Liu</a:t>
            </a:r>
            <a:r>
              <a:rPr lang="en-US" sz="1200" i="1" dirty="0" err="1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,Central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R&amp;D Data Center CTO, ZTE Inc.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6256" y="2568286"/>
            <a:ext cx="4023360" cy="11280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/>
        </p:spPr>
        <p:txBody>
          <a:bodyPr wrap="square" tIns="91440" bIns="91440" rtlCol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“I was able to design complex linear algebra algorithms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10x faster</a:t>
            </a:r>
            <a:r>
              <a:rPr lang="en-US" sz="1200" b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than before with VHDL, and yet achieved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better </a:t>
            </a:r>
            <a:r>
              <a:rPr lang="en-US" sz="1200" b="1" u="sng" dirty="0" err="1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QoR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with Vivado HLS.“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Design Engineer, Major A&amp;D contractor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01950" y="4767683"/>
            <a:ext cx="3899138" cy="10624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/>
        </p:spPr>
        <p:txBody>
          <a:bodyPr wrap="square" tIns="91440" bIns="91440" rtlCol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“For each project where we used Vivado HLS, we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saved 2-3 weeks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of engineering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time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.“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CTO, Major broadcast equipment company</a:t>
            </a:r>
          </a:p>
        </p:txBody>
      </p:sp>
      <p:grpSp>
        <p:nvGrpSpPr>
          <p:cNvPr id="3" name="Group 35"/>
          <p:cNvGrpSpPr/>
          <p:nvPr/>
        </p:nvGrpSpPr>
        <p:grpSpPr>
          <a:xfrm>
            <a:off x="4288817" y="1322556"/>
            <a:ext cx="4692771" cy="2989169"/>
            <a:chOff x="-1870121" y="2050917"/>
            <a:chExt cx="6117561" cy="23853917"/>
          </a:xfrm>
        </p:grpSpPr>
        <p:graphicFrame>
          <p:nvGraphicFramePr>
            <p:cNvPr id="14" name="Content Placeholder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12404667"/>
                </p:ext>
              </p:extLst>
            </p:nvPr>
          </p:nvGraphicFramePr>
          <p:xfrm>
            <a:off x="-1870121" y="2050917"/>
            <a:ext cx="6117561" cy="23853917"/>
          </p:xfrm>
          <a:graphic>
            <a:graphicData uri="http://schemas.openxmlformats.org/drawingml/2006/table">
              <a:tbl>
                <a:tblPr firstRow="1">
                  <a:tableStyleId>{5C22544A-7EE6-4342-B048-85BDC9FD1C3A}</a:tableStyleId>
                </a:tblPr>
                <a:tblGrid>
                  <a:gridCol w="1786136"/>
                  <a:gridCol w="1491903"/>
                  <a:gridCol w="1414732"/>
                </a:tblGrid>
                <a:tr h="457201"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Radar Design</a:t>
                        </a:r>
                      </a:p>
                      <a:p>
                        <a:r>
                          <a:rPr lang="en-US" sz="1100" dirty="0" smtClean="0"/>
                          <a:t>1024 x 64 QRD</a:t>
                        </a:r>
                      </a:p>
                      <a:p>
                        <a:r>
                          <a:rPr lang="en-US" sz="1100" dirty="0" smtClean="0"/>
                          <a:t>Floating-Point data path</a:t>
                        </a:r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Conventional Hand-coded </a:t>
                        </a:r>
                      </a:p>
                      <a:p>
                        <a:r>
                          <a:rPr lang="en-US" sz="1100" dirty="0" smtClean="0"/>
                          <a:t>HDL Approach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Using Vivado High Level Synthesis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</a:tr>
                <a:tr h="359545"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Design Language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VHDL (RTL)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C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</a:tr>
                <a:tr h="359545"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Design Time (weeks)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12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</a:tr>
                <a:tr h="359545"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Latency (</a:t>
                        </a:r>
                        <a:r>
                          <a:rPr lang="en-US" sz="1100" dirty="0" err="1" smtClean="0"/>
                          <a:t>ms</a:t>
                        </a:r>
                        <a:r>
                          <a:rPr lang="en-US" sz="1100" dirty="0" smtClean="0"/>
                          <a:t>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37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21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</a:tr>
                <a:tr h="359545"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Memory (RAMB18E1)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134 (16%)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10 (1%)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</a:tr>
                <a:tr h="359545"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Memory (RAMB36E1)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273 (65%)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138 (33%)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</a:tr>
                <a:tr h="298541"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Registers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29686 (9%)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14263 (4%)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</a:tr>
                <a:tr h="298541">
                  <a:tc>
                    <a:txBody>
                      <a:bodyPr/>
                      <a:lstStyle/>
                      <a:p>
                        <a:r>
                          <a:rPr lang="en-US" sz="1100" dirty="0" smtClean="0"/>
                          <a:t>LUTs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28152 (18%)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  <a:tc>
                    <a:txBody>
                      <a:bodyPr/>
                      <a:lstStyle/>
                      <a:p>
                        <a:pPr algn="ctr"/>
                        <a:r>
                          <a:rPr lang="en-US" sz="1100" dirty="0" smtClean="0"/>
                          <a:t>24257 (16%)</a:t>
                        </a:r>
                        <a:endParaRPr lang="en-US" sz="1100" dirty="0"/>
                      </a:p>
                    </a:txBody>
                    <a:tcPr marT="45721" marB="45721" anchor="ctr"/>
                  </a:tc>
                </a:tr>
              </a:tbl>
            </a:graphicData>
          </a:graphic>
        </p:graphicFrame>
        <p:sp>
          <p:nvSpPr>
            <p:cNvPr id="15" name="Rounded Rectangle 14"/>
            <p:cNvSpPr/>
            <p:nvPr/>
          </p:nvSpPr>
          <p:spPr>
            <a:xfrm>
              <a:off x="492262" y="9508128"/>
              <a:ext cx="3732404" cy="2948374"/>
            </a:xfrm>
            <a:prstGeom prst="roundRect">
              <a:avLst/>
            </a:prstGeom>
            <a:noFill/>
            <a:ln w="38100">
              <a:solidFill>
                <a:srgbClr val="C0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218388" y="4300006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i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Source: 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Design Engineer at  Major A&amp;D contractor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6256" y="1147406"/>
            <a:ext cx="4023360" cy="1189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>
              <a:rot lat="0" lon="0" rev="0"/>
            </a:lightRig>
          </a:scene3d>
          <a:sp3d/>
        </p:spPr>
        <p:txBody>
          <a:bodyPr wrap="square" tIns="91440" bIns="91440" rtlCol="0">
            <a:no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“In an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HDL 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design, each scenario would likely cost an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additional day of writing code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…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With Vivado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HLS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 these changes </a:t>
            </a:r>
            <a:r>
              <a:rPr lang="en-US" sz="1200" b="1" u="sng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took minutes</a:t>
            </a:r>
            <a:r>
              <a:rPr lang="en-US" sz="1200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”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800" dirty="0" smtClean="0">
              <a:solidFill>
                <a:srgbClr val="000000"/>
              </a:solidFill>
              <a:latin typeface="Arial" charset="0"/>
              <a:ea typeface="宋体" charset="-122"/>
              <a:cs typeface="宋体" charset="-122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Nathan </a:t>
            </a:r>
            <a:r>
              <a:rPr lang="en-US" sz="1200" i="1" dirty="0" err="1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Jachimiec</a:t>
            </a:r>
            <a:r>
              <a:rPr lang="en-US" sz="1200" i="1" dirty="0" smtClean="0">
                <a:solidFill>
                  <a:srgbClr val="000000"/>
                </a:solidFill>
                <a:latin typeface="Arial" charset="0"/>
                <a:ea typeface="宋体" charset="-122"/>
                <a:cs typeface="宋体" charset="-122"/>
              </a:rPr>
              <a:t>, R&amp;D Engineer, Agilent Technologies </a:t>
            </a:r>
          </a:p>
        </p:txBody>
      </p:sp>
    </p:spTree>
    <p:extLst>
      <p:ext uri="{BB962C8B-B14F-4D97-AF65-F5344CB8AC3E}">
        <p14:creationId xmlns:p14="http://schemas.microsoft.com/office/powerpoint/2010/main" val="40983209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3_gsrcPresentationTemplate">
  <a:themeElements>
    <a:clrScheme name="">
      <a:dk1>
        <a:srgbClr val="000000"/>
      </a:dk1>
      <a:lt1>
        <a:srgbClr val="FFFFCC"/>
      </a:lt1>
      <a:dk2>
        <a:srgbClr val="660066"/>
      </a:dk2>
      <a:lt2>
        <a:srgbClr val="660066"/>
      </a:lt2>
      <a:accent1>
        <a:srgbClr val="339933"/>
      </a:accent1>
      <a:accent2>
        <a:srgbClr val="800000"/>
      </a:accent2>
      <a:accent3>
        <a:srgbClr val="FFFFE2"/>
      </a:accent3>
      <a:accent4>
        <a:srgbClr val="000000"/>
      </a:accent4>
      <a:accent5>
        <a:srgbClr val="ADCAAD"/>
      </a:accent5>
      <a:accent6>
        <a:srgbClr val="730000"/>
      </a:accent6>
      <a:hlink>
        <a:srgbClr val="000099"/>
      </a:hlink>
      <a:folHlink>
        <a:srgbClr val="FF9900"/>
      </a:folHlink>
    </a:clrScheme>
    <a:fontScheme name="gsrcPresentationTemplat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gsrcPresentationTemplate 1">
        <a:dk1>
          <a:srgbClr val="0033CC"/>
        </a:dk1>
        <a:lt1>
          <a:srgbClr val="99FFFF"/>
        </a:lt1>
        <a:dk2>
          <a:srgbClr val="000000"/>
        </a:dk2>
        <a:lt2>
          <a:srgbClr val="000000"/>
        </a:lt2>
        <a:accent1>
          <a:srgbClr val="00B8A5"/>
        </a:accent1>
        <a:accent2>
          <a:srgbClr val="2C005E"/>
        </a:accent2>
        <a:accent3>
          <a:srgbClr val="CAFFFF"/>
        </a:accent3>
        <a:accent4>
          <a:srgbClr val="002AAE"/>
        </a:accent4>
        <a:accent5>
          <a:srgbClr val="AAD8CF"/>
        </a:accent5>
        <a:accent6>
          <a:srgbClr val="270054"/>
        </a:accent6>
        <a:hlink>
          <a:srgbClr val="4C82FF"/>
        </a:hlink>
        <a:folHlink>
          <a:srgbClr val="FFB8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3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rcPresentationTemplate 4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5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6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7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rcPresentationTemplate 8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Xilinx_All_Programmable_Template_07-23-12">
  <a:themeElements>
    <a:clrScheme name="Xilinx All Programmable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6D7076"/>
      </a:accent3>
      <a:accent4>
        <a:srgbClr val="3F3F3F"/>
      </a:accent4>
      <a:accent5>
        <a:srgbClr val="D9DA56"/>
      </a:accent5>
      <a:accent6>
        <a:srgbClr val="8B8D09"/>
      </a:accent6>
      <a:hlink>
        <a:srgbClr val="008CA8"/>
      </a:hlink>
      <a:folHlink>
        <a:srgbClr val="004654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</a:spPr>
      <a:bodyPr vert="horz" wrap="square" lIns="0" tIns="45720" rIns="91440" bIns="45720" numCol="1" rtlCol="0" anchor="t" anchorCtr="0" compatLnSpc="1">
        <a:prstTxWarp prst="textNoShape">
          <a:avLst/>
        </a:prstTxWarp>
        <a:spAutoFit/>
      </a:bodyPr>
      <a:lstStyle>
        <a:defPPr marL="228600" marR="0" indent="-228600" algn="l" defTabSz="914400" rtl="0" eaLnBrk="0" fontAlgn="base" latinLnBrk="0" hangingPunct="0">
          <a:lnSpc>
            <a:spcPct val="110000"/>
          </a:lnSpc>
          <a:spcBef>
            <a:spcPct val="20000"/>
          </a:spcBef>
          <a:spcAft>
            <a:spcPct val="0"/>
          </a:spcAft>
          <a:buClr>
            <a:schemeClr val="tx2"/>
          </a:buClr>
          <a:buSzPct val="88000"/>
          <a:tabLst/>
          <a:defRPr kumimoji="0" sz="2000" b="1" i="0" u="none" strike="noStrike" kern="0" cap="none" spc="0" normalizeH="0" baseline="0" noProof="0" dirty="0" err="1" smtClean="0">
            <a:ln>
              <a:noFill/>
            </a:ln>
            <a:solidFill>
              <a:schemeClr val="accent4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Xilinx Template_light">
  <a:themeElements>
    <a:clrScheme name="Custom 25">
      <a:dk1>
        <a:srgbClr val="000000"/>
      </a:dk1>
      <a:lt1>
        <a:srgbClr val="FFFFFF"/>
      </a:lt1>
      <a:dk2>
        <a:srgbClr val="EC891D"/>
      </a:dk2>
      <a:lt2>
        <a:srgbClr val="EE3424"/>
      </a:lt2>
      <a:accent1>
        <a:srgbClr val="008CA8"/>
      </a:accent1>
      <a:accent2>
        <a:srgbClr val="B20838"/>
      </a:accent2>
      <a:accent3>
        <a:srgbClr val="008CA8"/>
      </a:accent3>
      <a:accent4>
        <a:srgbClr val="3F3F3F"/>
      </a:accent4>
      <a:accent5>
        <a:srgbClr val="D9DA56"/>
      </a:accent5>
      <a:accent6>
        <a:srgbClr val="8B8D09"/>
      </a:accent6>
      <a:hlink>
        <a:srgbClr val="D9DA56"/>
      </a:hlink>
      <a:folHlink>
        <a:srgbClr val="8B8D09"/>
      </a:folHlink>
    </a:clrScheme>
    <a:fontScheme name="Xilinx Template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762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algn="ctr">
          <a:defRPr dirty="0" smtClean="0">
            <a:solidFill>
              <a:srgbClr val="000000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Xilinx Template_light 1">
        <a:dk1>
          <a:srgbClr val="000000"/>
        </a:dk1>
        <a:lt1>
          <a:srgbClr val="FFFFFF"/>
        </a:lt1>
        <a:dk2>
          <a:srgbClr val="008CA8"/>
        </a:dk2>
        <a:lt2>
          <a:srgbClr val="EE3424"/>
        </a:lt2>
        <a:accent1>
          <a:srgbClr val="EC891D"/>
        </a:accent1>
        <a:accent2>
          <a:srgbClr val="B20838"/>
        </a:accent2>
        <a:accent3>
          <a:srgbClr val="FFFFFF"/>
        </a:accent3>
        <a:accent4>
          <a:srgbClr val="000000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Xilinx Template_light 2">
        <a:dk1>
          <a:srgbClr val="EE3423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Xilinx Template_light 3">
        <a:dk1>
          <a:srgbClr val="EE3424"/>
        </a:dk1>
        <a:lt1>
          <a:srgbClr val="FFFFFF"/>
        </a:lt1>
        <a:dk2>
          <a:srgbClr val="333333"/>
        </a:dk2>
        <a:lt2>
          <a:srgbClr val="008CA8"/>
        </a:lt2>
        <a:accent1>
          <a:srgbClr val="EC891D"/>
        </a:accent1>
        <a:accent2>
          <a:srgbClr val="B20838"/>
        </a:accent2>
        <a:accent3>
          <a:srgbClr val="ADADAD"/>
        </a:accent3>
        <a:accent4>
          <a:srgbClr val="DADADA"/>
        </a:accent4>
        <a:accent5>
          <a:srgbClr val="F4C4AB"/>
        </a:accent5>
        <a:accent6>
          <a:srgbClr val="A10632"/>
        </a:accent6>
        <a:hlink>
          <a:srgbClr val="D9DA56"/>
        </a:hlink>
        <a:folHlink>
          <a:srgbClr val="8B8D0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isca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2623</Words>
  <Application>Microsoft Macintosh PowerPoint</Application>
  <PresentationFormat>On-screen Show (4:3)</PresentationFormat>
  <Paragraphs>541</Paragraphs>
  <Slides>37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3_gsrcPresentationTemplate</vt:lpstr>
      <vt:lpstr>1_Xilinx_All_Programmable_Template_07-23-12</vt:lpstr>
      <vt:lpstr>5_Xilinx Template_light</vt:lpstr>
      <vt:lpstr>isca2015</vt:lpstr>
      <vt:lpstr>Slide</vt:lpstr>
      <vt:lpstr>Visio</vt:lpstr>
      <vt:lpstr>The High-Level Synthesis approach to accelerator design</vt:lpstr>
      <vt:lpstr>High-Level Synthesis: A Brief History</vt:lpstr>
      <vt:lpstr>C/C++ to FPGA Synthesis  xPilot (UCLA) -&gt; AutoPilot (AutoESL) -&gt; Vivado HLS (Xilinx)</vt:lpstr>
      <vt:lpstr>AutoPilot Results: Sphere Decoder (from Xilinx)</vt:lpstr>
      <vt:lpstr>AutoPilot Results: Optical Flow (from BDTI)</vt:lpstr>
      <vt:lpstr>What Made xPilot/AutoPilot Successful</vt:lpstr>
      <vt:lpstr>Learn More about AutoESL/AutoPilot</vt:lpstr>
      <vt:lpstr>Continued Success at Xilinx (after 2011 acquisiton):  Vivado High-Level Synthesis (HLS) for Hardware IP Creation </vt:lpstr>
      <vt:lpstr>C to Verified RTL from Months to Weeks</vt:lpstr>
      <vt:lpstr>Accelerators Are Here</vt:lpstr>
      <vt:lpstr>Accelerators Are Here</vt:lpstr>
      <vt:lpstr>Accelerators Are Here</vt:lpstr>
      <vt:lpstr>Traditional Hardware Design</vt:lpstr>
      <vt:lpstr>Traditional Hardware Design</vt:lpstr>
      <vt:lpstr>The Problem is Getting Worse</vt:lpstr>
      <vt:lpstr>Example: Robobee SoC</vt:lpstr>
      <vt:lpstr>Example: Robobee SoC</vt:lpstr>
      <vt:lpstr>High-level synthesis automating accelerator design</vt:lpstr>
      <vt:lpstr>High-Level Synthesis</vt:lpstr>
      <vt:lpstr>High-Level Synthesis workflow</vt:lpstr>
      <vt:lpstr>High-Level Synthesis workflow</vt:lpstr>
      <vt:lpstr>High-Level Synthesis workflow</vt:lpstr>
      <vt:lpstr>Getting the most out of HLS Leveraging Directives</vt:lpstr>
      <vt:lpstr>Optimizing HLS designs</vt:lpstr>
      <vt:lpstr>Optimization I: Loop unrolling</vt:lpstr>
      <vt:lpstr>Optimization I: Loop unrolling</vt:lpstr>
      <vt:lpstr>Optimization II: Array partitioning</vt:lpstr>
      <vt:lpstr>Optimization II: Array partitioning</vt:lpstr>
      <vt:lpstr>Optimization III: Resources</vt:lpstr>
      <vt:lpstr>Optimization III: Resources</vt:lpstr>
      <vt:lpstr>Optimization III: Resources</vt:lpstr>
      <vt:lpstr>Optimization IV: Loop pipelining</vt:lpstr>
      <vt:lpstr>Optimization IV: Loop pipelining</vt:lpstr>
      <vt:lpstr>Optimization IV: Loop pipelining</vt:lpstr>
      <vt:lpstr>Optimization IV: Loop pipelining</vt:lpstr>
      <vt:lpstr>Exploring Design Space with directives</vt:lpstr>
      <vt:lpstr>Quantitative design process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High-Level Synthesis approach to accelerator design</dc:title>
  <dc:creator>Brandon</dc:creator>
  <cp:lastModifiedBy>Brandon</cp:lastModifiedBy>
  <cp:revision>3</cp:revision>
  <dcterms:created xsi:type="dcterms:W3CDTF">2015-06-13T16:14:51Z</dcterms:created>
  <dcterms:modified xsi:type="dcterms:W3CDTF">2015-06-18T21:33:11Z</dcterms:modified>
</cp:coreProperties>
</file>