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5E76-6222-1142-98EB-90AAA55BE7B5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280D-1A61-7A4A-9799-1DF6FE7E7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Amortize optimization phase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ADFCBD-016F-A54E-8AFA-8D04C9BDFC6E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B561C5-C54C-3046-8A58-BA29FECA922E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4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47148D-92BA-EC47-B1A3-34D818DABB81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703550-B07A-8440-BADC-27E10C93E9A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0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EC41CB-32DE-2D4E-90ED-B0FFB19EA168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8EA216-D46E-154A-8B17-82D970A2DD74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4661DC-A6F5-BB41-88D4-50AF7E693F10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3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8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F1407B-A4E6-2A4E-82DA-2020E3D7886B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535A73-4E6D-3F49-AFAC-FCAE862AB97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6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333228-A3BA-384D-8155-AE6858FEA26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BC4902-81EB-7346-B528-C08C96888471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BB6D4B-FCB9-D64D-937D-F52AD5615781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EEE5E5-8646-2E40-BB76-6698554FD130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2BA585-5646-6446-8632-5DDC4D74B9AC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3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B79A32-9B95-D74A-9078-012F07CF4046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4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FE272F-F804-4E41-922C-F1DFBD16878A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7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1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E492DF-8678-FE45-ABA2-AA14CB506DFD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CF9AC0-1DAD-EE42-876F-21358634290E}" type="datetime1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B65C-1CF8-FA4D-9DA2-BDDDE163FB8A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-logo-2x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6424664"/>
            <a:ext cx="1494691" cy="37585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 userDrawn="1"/>
        </p:nvCxnSpPr>
        <p:spPr>
          <a:xfrm>
            <a:off x="138598" y="6350606"/>
            <a:ext cx="8874472" cy="0"/>
          </a:xfrm>
          <a:prstGeom prst="line">
            <a:avLst/>
          </a:prstGeom>
          <a:ln>
            <a:solidFill>
              <a:srgbClr val="9712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la-logo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18659"/>
          <a:stretch/>
        </p:blipFill>
        <p:spPr>
          <a:xfrm>
            <a:off x="7653131" y="6383125"/>
            <a:ext cx="1402524" cy="4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44"/>
            <a:ext cx="8229600" cy="1143000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257489"/>
              </p:ext>
            </p:extLst>
          </p:nvPr>
        </p:nvGraphicFramePr>
        <p:xfrm>
          <a:off x="631982" y="1280119"/>
          <a:ext cx="8054817" cy="481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3691"/>
                <a:gridCol w="53311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00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9:00 am – 9:30 am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Introduction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9:30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10:10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baseline="0" dirty="0" smtClean="0">
                          <a:latin typeface="Helvetica"/>
                          <a:cs typeface="Helvetica"/>
                        </a:rPr>
                        <a:t>Standalone Accelerator Simulation</a:t>
                      </a:r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:</a:t>
                      </a:r>
                      <a:r>
                        <a:rPr lang="en-US" sz="1400" b="1" i="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1" i="0" dirty="0" smtClean="0">
                          <a:latin typeface="Helvetica"/>
                          <a:cs typeface="Helvetica"/>
                        </a:rPr>
                        <a:t>Aladdin</a:t>
                      </a:r>
                      <a:endParaRPr lang="en-US" sz="1400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10:10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Standalone Accelerator Generation: High-Level Synthesis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HLS-Based Accelerator-Rich Architecture Simulation: PARADE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11:30 am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11:30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Pre-RTL SoC Simulation: gem5-Aladdin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12:30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FPGA Prototyping: </a:t>
                      </a:r>
                      <a:r>
                        <a:rPr lang="en-US" sz="1400" b="0" i="0" baseline="0" dirty="0" err="1" smtClean="0">
                          <a:latin typeface="Helvetica Light"/>
                          <a:cs typeface="Helvetica Light"/>
                        </a:rPr>
                        <a:t>ARACompiler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12:30 pm – 2:00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Lunch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2:00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Panel on Accelerator Research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 – 3:30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Accelerator Benchmarks and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Workload Characterization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3:30 pm – 4:00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4:00 pm – 5:00 pm</a:t>
                      </a:r>
                      <a:endParaRPr lang="en-US" sz="14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Light"/>
                          <a:cs typeface="Helvetica Light"/>
                        </a:rPr>
                        <a:t>Hands-on Exercise</a:t>
                      </a:r>
                      <a:r>
                        <a:rPr lang="en-US" sz="14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endParaRPr lang="en-US" sz="14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7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</p:cNvCxnSpPr>
          <p:nvPr/>
        </p:nvCxnSpPr>
        <p:spPr>
          <a:xfrm>
            <a:off x="1242116" y="4710868"/>
            <a:ext cx="444845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46" idx="1"/>
          </p:cNvCxnSpPr>
          <p:nvPr/>
        </p:nvCxnSpPr>
        <p:spPr>
          <a:xfrm>
            <a:off x="7303874" y="4273403"/>
            <a:ext cx="498489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7" idx="1"/>
          </p:cNvCxnSpPr>
          <p:nvPr/>
        </p:nvCxnSpPr>
        <p:spPr>
          <a:xfrm flipV="1">
            <a:off x="7303874" y="3833160"/>
            <a:ext cx="498489" cy="174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45440" y="2032066"/>
            <a:ext cx="5910895" cy="4018552"/>
            <a:chOff x="1645440" y="2032066"/>
            <a:chExt cx="5910895" cy="4018552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>
              <a:off x="1645440" y="203206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4790" y="2032070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09650" y="2057400"/>
              <a:ext cx="1894456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Optimization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1645440" y="2226677"/>
              <a:ext cx="106421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4604106" y="2226677"/>
              <a:ext cx="145374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79751" y="539817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56335" y="5415574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4234" y="5592029"/>
              <a:ext cx="173896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Realization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2579752" y="5761306"/>
              <a:ext cx="153448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>
              <a:off x="5853199" y="5761306"/>
              <a:ext cx="170313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86961" y="2667110"/>
            <a:ext cx="4170463" cy="646334"/>
            <a:chOff x="1686961" y="2667110"/>
            <a:chExt cx="4170463" cy="646334"/>
          </a:xfrm>
          <a:effectLst/>
        </p:grpSpPr>
        <p:grpSp>
          <p:nvGrpSpPr>
            <p:cNvPr id="24" name="Group 23"/>
            <p:cNvGrpSpPr/>
            <p:nvPr/>
          </p:nvGrpSpPr>
          <p:grpSpPr>
            <a:xfrm>
              <a:off x="1686961" y="2667113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5" name="Rounded Rectangle 24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41169" y="2763332"/>
                <a:ext cx="10219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Optimistic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IR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76745" y="2667110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8" name="Rounded Rectangle 27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8634" y="2763332"/>
                <a:ext cx="687007" cy="5847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Initial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16179" y="2667111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31" name="Rounded Rectangle 3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98328" y="2763332"/>
                <a:ext cx="90762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Idealistic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5" idx="3"/>
              <a:endCxn id="28" idx="1"/>
            </p:cNvCxnSpPr>
            <p:nvPr/>
          </p:nvCxnSpPr>
          <p:spPr>
            <a:xfrm flipV="1">
              <a:off x="2828206" y="2990276"/>
              <a:ext cx="348539" cy="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3"/>
              <a:endCxn id="31" idx="1"/>
            </p:cNvCxnSpPr>
            <p:nvPr/>
          </p:nvCxnSpPr>
          <p:spPr>
            <a:xfrm>
              <a:off x="4317990" y="2990276"/>
              <a:ext cx="398189" cy="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680619" y="2990277"/>
            <a:ext cx="4623255" cy="2177411"/>
            <a:chOff x="2680619" y="2990277"/>
            <a:chExt cx="4623255" cy="2177411"/>
          </a:xfrm>
          <a:effectLst/>
        </p:grpSpPr>
        <p:sp>
          <p:nvSpPr>
            <p:cNvPr id="36" name="Rounded Rectangle 35"/>
            <p:cNvSpPr/>
            <p:nvPr/>
          </p:nvSpPr>
          <p:spPr>
            <a:xfrm>
              <a:off x="2680619" y="4264764"/>
              <a:ext cx="1306821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4328" y="4272416"/>
              <a:ext cx="1293112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Program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17725" y="4265365"/>
              <a:ext cx="1327022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0729" y="4266710"/>
              <a:ext cx="134166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Resource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91861" y="4425102"/>
              <a:ext cx="1212013" cy="624521"/>
              <a:chOff x="1281512" y="2763331"/>
              <a:chExt cx="1141245" cy="646331"/>
            </a:xfrm>
            <a:effectLst/>
          </p:grpSpPr>
          <p:sp>
            <p:nvSpPr>
              <p:cNvPr id="41" name="Rounded Rectangle 4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09122" y="2763333"/>
                <a:ext cx="1086037" cy="605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Power/Area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Models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43" name="Straight Arrow Connector 42"/>
            <p:cNvCxnSpPr>
              <a:stCxn id="36" idx="3"/>
              <a:endCxn id="38" idx="1"/>
            </p:cNvCxnSpPr>
            <p:nvPr/>
          </p:nvCxnSpPr>
          <p:spPr>
            <a:xfrm>
              <a:off x="3987440" y="4715926"/>
              <a:ext cx="330285" cy="60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37" idx="0"/>
            </p:cNvCxnSpPr>
            <p:nvPr/>
          </p:nvCxnSpPr>
          <p:spPr>
            <a:xfrm flipH="1">
              <a:off x="3340884" y="2990277"/>
              <a:ext cx="2516540" cy="1282139"/>
            </a:xfrm>
            <a:prstGeom prst="bentConnector4">
              <a:avLst>
                <a:gd name="adj1" fmla="val -9084"/>
                <a:gd name="adj2" fmla="val 42911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42" idx="1"/>
            </p:cNvCxnSpPr>
            <p:nvPr/>
          </p:nvCxnSpPr>
          <p:spPr>
            <a:xfrm>
              <a:off x="5644747" y="4716527"/>
              <a:ext cx="476436" cy="96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06122" y="2974057"/>
            <a:ext cx="3515061" cy="1797736"/>
            <a:chOff x="1281512" y="2763331"/>
            <a:chExt cx="1141245" cy="646331"/>
          </a:xfrm>
          <a:effectLst/>
        </p:grpSpPr>
        <p:sp>
          <p:nvSpPr>
            <p:cNvPr id="49" name="Rounded Rectangle 48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04185" y="2791872"/>
              <a:ext cx="1095915" cy="564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Dynamic Data 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Dependence Graph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(DDDG)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8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 to Design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0175" y="2810221"/>
            <a:ext cx="2457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for(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=0; 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&lt;N; ++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2200" dirty="0" smtClean="0">
                <a:latin typeface="Calibri Light"/>
                <a:cs typeface="Calibri Light"/>
              </a:rPr>
              <a:t>  c[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= a[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 + b[</a:t>
            </a:r>
            <a:r>
              <a:rPr lang="en-US" sz="2200" dirty="0" err="1" smtClean="0">
                <a:latin typeface="Calibri Light"/>
                <a:cs typeface="Calibri Light"/>
              </a:rPr>
              <a:t>i</a:t>
            </a:r>
            <a:r>
              <a:rPr lang="en-US" sz="2200" dirty="0" smtClean="0">
                <a:latin typeface="Calibri Light"/>
                <a:cs typeface="Calibri Light"/>
              </a:rPr>
              <a:t>];</a:t>
            </a:r>
            <a:endParaRPr lang="en-US" sz="2200" dirty="0">
              <a:latin typeface="Calibri Light"/>
              <a:cs typeface="Calibri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IR Dynamic Trace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937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34383" y="2845497"/>
            <a:ext cx="61146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264" y="1206422"/>
            <a:ext cx="4186161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 r0=0  //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r4=load (r0 + r1) //load a[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5=load (r0 + r2) //load b[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r0=r0 + 1  //++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r4=load(r0 + r1) //load a[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5=load(r0 + r2) //load b[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r6=r4 + r5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90"/>
                </a:solidFill>
                <a:latin typeface="Calibri Light"/>
                <a:cs typeface="Calibri Light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tore(r0 + r3, r6) //store c[</a:t>
            </a:r>
            <a:r>
              <a:rPr lang="en-US" sz="20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r0 = r0 + 1  //++</a:t>
            </a:r>
            <a:r>
              <a:rPr lang="en-US" sz="20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20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20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95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LLVM IR</a:t>
            </a:r>
          </a:p>
          <a:p>
            <a:r>
              <a:rPr lang="en-US" dirty="0" smtClean="0"/>
              <a:t>High-level IR: </a:t>
            </a:r>
          </a:p>
          <a:p>
            <a:pPr lvl="1"/>
            <a:r>
              <a:rPr lang="en-US" dirty="0" smtClean="0"/>
              <a:t>Machine-</a:t>
            </a:r>
            <a:r>
              <a:rPr lang="en-US" dirty="0"/>
              <a:t> </a:t>
            </a:r>
            <a:r>
              <a:rPr lang="en-US" dirty="0" smtClean="0"/>
              <a:t>and ISA-independent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Unlimited Registers</a:t>
            </a:r>
          </a:p>
          <a:p>
            <a:pPr lvl="1"/>
            <a:r>
              <a:rPr lang="en-US" dirty="0" smtClean="0"/>
              <a:t>Simple Opcodes: add, </a:t>
            </a:r>
            <a:r>
              <a:rPr lang="en-US" dirty="0" err="1" smtClean="0"/>
              <a:t>mul</a:t>
            </a:r>
            <a:r>
              <a:rPr lang="en-US" dirty="0" smtClean="0"/>
              <a:t>, sin, </a:t>
            </a:r>
            <a:r>
              <a:rPr lang="en-US" dirty="0" err="1" smtClean="0"/>
              <a:t>sqrt</a:t>
            </a:r>
            <a:endParaRPr lang="en-US" dirty="0" smtClean="0"/>
          </a:p>
          <a:p>
            <a:pPr lvl="1"/>
            <a:r>
              <a:rPr lang="en-US" dirty="0" smtClean="0"/>
              <a:t>Only load/store access memory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9557" y="5332596"/>
            <a:ext cx="859355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i="1" dirty="0" smtClean="0">
                <a:latin typeface="Helvetica Light"/>
                <a:cs typeface="Helvetica Light"/>
              </a:rPr>
              <a:t>Shao, et al., ISA-Independent Workload Characterization and Implications for Specialized Architecture, </a:t>
            </a:r>
          </a:p>
          <a:p>
            <a:pPr algn="r">
              <a:defRPr/>
            </a:pPr>
            <a:r>
              <a:rPr lang="en-US" sz="1100" i="1" dirty="0" smtClean="0">
                <a:latin typeface="Helvetica Light"/>
                <a:cs typeface="Helvetica Light"/>
              </a:rPr>
              <a:t>ISPASS, 2013</a:t>
            </a:r>
            <a:endParaRPr lang="en-US" sz="1100" i="1" dirty="0">
              <a:solidFill>
                <a:srgbClr val="6666FF"/>
              </a:solidFill>
              <a:latin typeface="Helvetica Light"/>
              <a:cs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9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97121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Initial </a:t>
            </a:r>
            <a:r>
              <a:rPr lang="en-US" dirty="0"/>
              <a:t>DDDG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227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04922" y="2845497"/>
            <a:ext cx="423322" cy="442973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97207" y="1607395"/>
            <a:ext cx="3714891" cy="1878332"/>
            <a:chOff x="4997207" y="1607395"/>
            <a:chExt cx="3714891" cy="1878332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4997207" y="1607395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=0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85496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974997" y="2162011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974997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974997" y="317729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  <a:headEnd type="none"/>
              <a:tailEnd type="triangle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4" name="Straight Arrow Connector 23"/>
            <p:cNvCxnSpPr>
              <a:stCxn id="9" idx="4"/>
              <a:endCxn id="20" idx="1"/>
            </p:cNvCxnSpPr>
            <p:nvPr/>
          </p:nvCxnSpPr>
          <p:spPr>
            <a:xfrm>
              <a:off x="5365757" y="1915823"/>
              <a:ext cx="1827685" cy="2913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4"/>
              <a:endCxn id="21" idx="0"/>
            </p:cNvCxnSpPr>
            <p:nvPr/>
          </p:nvCxnSpPr>
          <p:spPr>
            <a:xfrm>
              <a:off x="5365757" y="1915823"/>
              <a:ext cx="2977791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4"/>
              <a:endCxn id="22" idx="1"/>
            </p:cNvCxnSpPr>
            <p:nvPr/>
          </p:nvCxnSpPr>
          <p:spPr>
            <a:xfrm>
              <a:off x="7454047" y="2470439"/>
              <a:ext cx="628896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4"/>
              <a:endCxn id="22" idx="0"/>
            </p:cNvCxnSpPr>
            <p:nvPr/>
          </p:nvCxnSpPr>
          <p:spPr>
            <a:xfrm>
              <a:off x="8343548" y="2470439"/>
              <a:ext cx="0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4"/>
              <a:endCxn id="23" idx="0"/>
            </p:cNvCxnSpPr>
            <p:nvPr/>
          </p:nvCxnSpPr>
          <p:spPr>
            <a:xfrm>
              <a:off x="8343548" y="3015840"/>
              <a:ext cx="0" cy="1614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997207" y="1915823"/>
            <a:ext cx="2837149" cy="2082961"/>
            <a:chOff x="4997207" y="1915823"/>
            <a:chExt cx="2837149" cy="2082961"/>
          </a:xfrm>
          <a:effectLst/>
        </p:grpSpPr>
        <p:sp>
          <p:nvSpPr>
            <p:cNvPr id="10" name="Oval 9"/>
            <p:cNvSpPr/>
            <p:nvPr/>
          </p:nvSpPr>
          <p:spPr>
            <a:xfrm>
              <a:off x="4997207" y="2162011"/>
              <a:ext cx="737100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5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07754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6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097255" y="2707412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7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097255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8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097255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9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7" name="Straight Arrow Connector 36"/>
            <p:cNvCxnSpPr>
              <a:stCxn id="9" idx="4"/>
              <a:endCxn id="10" idx="0"/>
            </p:cNvCxnSpPr>
            <p:nvPr/>
          </p:nvCxnSpPr>
          <p:spPr>
            <a:xfrm>
              <a:off x="5365757" y="1915823"/>
              <a:ext cx="0" cy="2461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0" idx="4"/>
              <a:endCxn id="16" idx="1"/>
            </p:cNvCxnSpPr>
            <p:nvPr/>
          </p:nvCxnSpPr>
          <p:spPr>
            <a:xfrm>
              <a:off x="5365757" y="2470439"/>
              <a:ext cx="949943" cy="2821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4"/>
              <a:endCxn id="17" idx="0"/>
            </p:cNvCxnSpPr>
            <p:nvPr/>
          </p:nvCxnSpPr>
          <p:spPr>
            <a:xfrm>
              <a:off x="5365757" y="2470439"/>
              <a:ext cx="2100049" cy="2369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7" idx="4"/>
              <a:endCxn id="18" idx="0"/>
            </p:cNvCxnSpPr>
            <p:nvPr/>
          </p:nvCxnSpPr>
          <p:spPr>
            <a:xfrm>
              <a:off x="7465806" y="3015840"/>
              <a:ext cx="0" cy="154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6" idx="4"/>
              <a:endCxn id="18" idx="1"/>
            </p:cNvCxnSpPr>
            <p:nvPr/>
          </p:nvCxnSpPr>
          <p:spPr>
            <a:xfrm>
              <a:off x="6576305" y="3015840"/>
              <a:ext cx="628896" cy="2000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8" idx="4"/>
              <a:endCxn id="19" idx="0"/>
            </p:cNvCxnSpPr>
            <p:nvPr/>
          </p:nvCxnSpPr>
          <p:spPr>
            <a:xfrm>
              <a:off x="7465806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97206" y="2470439"/>
            <a:ext cx="1924545" cy="1995963"/>
            <a:chOff x="4997206" y="2470439"/>
            <a:chExt cx="1924545" cy="1995963"/>
          </a:xfrm>
          <a:effectLst/>
        </p:grpSpPr>
        <p:sp>
          <p:nvSpPr>
            <p:cNvPr id="11" name="Oval 10"/>
            <p:cNvSpPr/>
            <p:nvPr/>
          </p:nvSpPr>
          <p:spPr>
            <a:xfrm>
              <a:off x="4997206" y="2704249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i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++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4770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ld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a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84650" y="3170738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l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b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84650" y="3690356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500" dirty="0">
                  <a:solidFill>
                    <a:schemeClr val="tx1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184650" y="4157974"/>
              <a:ext cx="737101" cy="30842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500" dirty="0" err="1">
                  <a:solidFill>
                    <a:schemeClr val="tx1"/>
                  </a:solidFill>
                  <a:latin typeface="Calibri Light"/>
                  <a:cs typeface="Calibri Light"/>
                </a:rPr>
                <a:t>s</a:t>
              </a:r>
              <a:r>
                <a:rPr lang="en-US" sz="15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t</a:t>
              </a:r>
              <a:r>
                <a:rPr lang="en-US" sz="15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 c</a:t>
              </a:r>
              <a:endParaRPr lang="en-US" sz="15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55" name="Straight Arrow Connector 54"/>
            <p:cNvCxnSpPr>
              <a:stCxn id="10" idx="4"/>
              <a:endCxn id="11" idx="0"/>
            </p:cNvCxnSpPr>
            <p:nvPr/>
          </p:nvCxnSpPr>
          <p:spPr>
            <a:xfrm>
              <a:off x="5365757" y="2470439"/>
              <a:ext cx="0" cy="2338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1" idx="4"/>
              <a:endCxn id="12" idx="0"/>
            </p:cNvCxnSpPr>
            <p:nvPr/>
          </p:nvCxnSpPr>
          <p:spPr>
            <a:xfrm>
              <a:off x="5365757" y="3012677"/>
              <a:ext cx="25049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1" idx="4"/>
              <a:endCxn id="13" idx="0"/>
            </p:cNvCxnSpPr>
            <p:nvPr/>
          </p:nvCxnSpPr>
          <p:spPr>
            <a:xfrm>
              <a:off x="5365757" y="3012677"/>
              <a:ext cx="1187444" cy="1580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" idx="4"/>
              <a:endCxn id="14" idx="1"/>
            </p:cNvCxnSpPr>
            <p:nvPr/>
          </p:nvCxnSpPr>
          <p:spPr>
            <a:xfrm>
              <a:off x="5616251" y="3479166"/>
              <a:ext cx="676345" cy="2563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3" idx="4"/>
              <a:endCxn id="14" idx="0"/>
            </p:cNvCxnSpPr>
            <p:nvPr/>
          </p:nvCxnSpPr>
          <p:spPr>
            <a:xfrm>
              <a:off x="6553201" y="3479166"/>
              <a:ext cx="0" cy="211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4" idx="4"/>
              <a:endCxn id="15" idx="0"/>
            </p:cNvCxnSpPr>
            <p:nvPr/>
          </p:nvCxnSpPr>
          <p:spPr>
            <a:xfrm>
              <a:off x="6553201" y="3998784"/>
              <a:ext cx="0" cy="1591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2313" y="2457473"/>
            <a:ext cx="165800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c[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=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+ b[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];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51874" y="1554565"/>
            <a:ext cx="2257376" cy="240065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12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12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12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12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12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12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1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solidFill>
              <a:srgbClr val="971217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085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82066" y="1607395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2069" y="2024293"/>
            <a:ext cx="502920" cy="188433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2066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206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36518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36518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3536518" y="376777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65314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29022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9573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9573" y="2895302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4089573" y="3338410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77814" y="2031944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61315" y="202429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1315" y="2454929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4661315" y="2901863"/>
            <a:ext cx="50292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4" name="Straight Arrow Connector 23"/>
          <p:cNvCxnSpPr>
            <a:stCxn id="9" idx="4"/>
            <a:endCxn id="20" idx="1"/>
          </p:cNvCxnSpPr>
          <p:nvPr/>
        </p:nvCxnSpPr>
        <p:spPr>
          <a:xfrm>
            <a:off x="3233526" y="1799419"/>
            <a:ext cx="917939" cy="260646"/>
          </a:xfrm>
          <a:prstGeom prst="straightConnector1">
            <a:avLst/>
          </a:prstGeom>
          <a:ln w="19050" cap="flat" cmpd="sng">
            <a:solidFill>
              <a:schemeClr val="tx1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4"/>
            <a:endCxn id="21" idx="0"/>
          </p:cNvCxnSpPr>
          <p:nvPr/>
        </p:nvCxnSpPr>
        <p:spPr>
          <a:xfrm>
            <a:off x="3233526" y="1799419"/>
            <a:ext cx="1679249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2" idx="1"/>
          </p:cNvCxnSpPr>
          <p:nvPr/>
        </p:nvCxnSpPr>
        <p:spPr>
          <a:xfrm>
            <a:off x="4329274" y="2223968"/>
            <a:ext cx="405692" cy="2590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4"/>
            <a:endCxn id="22" idx="0"/>
          </p:cNvCxnSpPr>
          <p:nvPr/>
        </p:nvCxnSpPr>
        <p:spPr>
          <a:xfrm>
            <a:off x="4912775" y="2216317"/>
            <a:ext cx="0" cy="23861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4"/>
            <a:endCxn id="23" idx="0"/>
          </p:cNvCxnSpPr>
          <p:nvPr/>
        </p:nvCxnSpPr>
        <p:spPr>
          <a:xfrm>
            <a:off x="4912775" y="2646953"/>
            <a:ext cx="0" cy="2549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0" idx="0"/>
          </p:cNvCxnSpPr>
          <p:nvPr/>
        </p:nvCxnSpPr>
        <p:spPr>
          <a:xfrm>
            <a:off x="3233526" y="1799419"/>
            <a:ext cx="3" cy="2248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4"/>
            <a:endCxn id="16" idx="1"/>
          </p:cNvCxnSpPr>
          <p:nvPr/>
        </p:nvCxnSpPr>
        <p:spPr>
          <a:xfrm>
            <a:off x="3233529" y="2212726"/>
            <a:ext cx="369144" cy="27032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4"/>
            <a:endCxn id="17" idx="0"/>
          </p:cNvCxnSpPr>
          <p:nvPr/>
        </p:nvCxnSpPr>
        <p:spPr>
          <a:xfrm>
            <a:off x="3233529" y="2212726"/>
            <a:ext cx="1107504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4"/>
            <a:endCxn id="18" idx="0"/>
          </p:cNvCxnSpPr>
          <p:nvPr/>
        </p:nvCxnSpPr>
        <p:spPr>
          <a:xfrm>
            <a:off x="4341033" y="2646953"/>
            <a:ext cx="0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4"/>
            <a:endCxn id="18" idx="1"/>
          </p:cNvCxnSpPr>
          <p:nvPr/>
        </p:nvCxnSpPr>
        <p:spPr>
          <a:xfrm>
            <a:off x="3780482" y="2646953"/>
            <a:ext cx="382742" cy="27647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4"/>
            <a:endCxn id="19" idx="0"/>
          </p:cNvCxnSpPr>
          <p:nvPr/>
        </p:nvCxnSpPr>
        <p:spPr>
          <a:xfrm>
            <a:off x="4341033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4"/>
            <a:endCxn id="11" idx="0"/>
          </p:cNvCxnSpPr>
          <p:nvPr/>
        </p:nvCxnSpPr>
        <p:spPr>
          <a:xfrm flipH="1">
            <a:off x="3233526" y="2212726"/>
            <a:ext cx="3" cy="24220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4"/>
            <a:endCxn id="12" idx="0"/>
          </p:cNvCxnSpPr>
          <p:nvPr/>
        </p:nvCxnSpPr>
        <p:spPr>
          <a:xfrm>
            <a:off x="3233526" y="2646953"/>
            <a:ext cx="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4"/>
            <a:endCxn id="13" idx="0"/>
          </p:cNvCxnSpPr>
          <p:nvPr/>
        </p:nvCxnSpPr>
        <p:spPr>
          <a:xfrm>
            <a:off x="3233526" y="2646953"/>
            <a:ext cx="554452" cy="24834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4"/>
            <a:endCxn id="14" idx="1"/>
          </p:cNvCxnSpPr>
          <p:nvPr/>
        </p:nvCxnSpPr>
        <p:spPr>
          <a:xfrm>
            <a:off x="3233528" y="3087326"/>
            <a:ext cx="376641" cy="2792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3" idx="4"/>
            <a:endCxn id="14" idx="0"/>
          </p:cNvCxnSpPr>
          <p:nvPr/>
        </p:nvCxnSpPr>
        <p:spPr>
          <a:xfrm>
            <a:off x="3787978" y="3087326"/>
            <a:ext cx="0" cy="2510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4" idx="4"/>
            <a:endCxn id="15" idx="0"/>
          </p:cNvCxnSpPr>
          <p:nvPr/>
        </p:nvCxnSpPr>
        <p:spPr>
          <a:xfrm>
            <a:off x="3787978" y="3530434"/>
            <a:ext cx="0" cy="23733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0" y="2193440"/>
            <a:ext cx="10251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C Code: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for(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=0; 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&lt;N; ++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800" dirty="0" smtClean="0">
                <a:latin typeface="Calibri Light"/>
                <a:cs typeface="Calibri Light"/>
              </a:rPr>
              <a:t>  c[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= a[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 + b[</a:t>
            </a:r>
            <a:r>
              <a:rPr lang="en-US" sz="800" dirty="0" err="1" smtClean="0">
                <a:latin typeface="Calibri Light"/>
                <a:cs typeface="Calibri Light"/>
              </a:rPr>
              <a:t>i</a:t>
            </a:r>
            <a:r>
              <a:rPr lang="en-US" sz="800" dirty="0" smtClean="0">
                <a:latin typeface="Calibri Light"/>
                <a:cs typeface="Calibri Light"/>
              </a:rPr>
              <a:t>];</a:t>
            </a:r>
            <a:endParaRPr lang="en-US" sz="800" dirty="0">
              <a:latin typeface="Calibri Light"/>
              <a:cs typeface="Calibri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50415" y="1554565"/>
            <a:ext cx="1795672" cy="16004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Calibri Light"/>
                <a:cs typeface="Calibri Light"/>
              </a:rPr>
              <a:t>IR Trace: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0.  r0=0  //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 = 0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1.  r4=load (r0 + r1) //load a[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2.  r5=load (r0 + r2) //load b[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3.  r6=r4 + r5</a:t>
            </a:r>
          </a:p>
          <a:p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4.  store(r0 + r3, r6) //store c[</a:t>
            </a:r>
            <a:r>
              <a:rPr lang="en-US" sz="800" dirty="0" err="1" smtClean="0">
                <a:solidFill>
                  <a:srgbClr val="80000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80000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5.  r0=r0 + 1  //++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6.  r4=load(r0 + r1) //load a[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7.  r5=load(r0 + r2) //load b[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8.  r6=r4 + r5</a:t>
            </a:r>
          </a:p>
          <a:p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9.  store(r0 + r3, r6) //store c[</a:t>
            </a:r>
            <a:r>
              <a:rPr lang="en-US" sz="800" dirty="0" err="1" smtClean="0">
                <a:solidFill>
                  <a:srgbClr val="000090"/>
                </a:solidFill>
                <a:latin typeface="Calibri Light"/>
                <a:cs typeface="Calibri Light"/>
              </a:rPr>
              <a:t>i</a:t>
            </a:r>
            <a:r>
              <a:rPr lang="en-US" sz="800" dirty="0" smtClean="0">
                <a:solidFill>
                  <a:srgbClr val="000090"/>
                </a:solidFill>
                <a:latin typeface="Calibri Light"/>
                <a:cs typeface="Calibri Light"/>
              </a:rPr>
              <a:t>]</a:t>
            </a: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10.r0 = r0 + 1  //++</a:t>
            </a:r>
            <a:r>
              <a:rPr lang="en-US" sz="800" dirty="0" err="1" smtClean="0">
                <a:solidFill>
                  <a:srgbClr val="F65314"/>
                </a:solidFill>
                <a:latin typeface="Calibri Light"/>
                <a:cs typeface="Calibri Light"/>
              </a:rPr>
              <a:t>i</a:t>
            </a:r>
            <a:endParaRPr lang="en-US" sz="800" dirty="0" smtClean="0">
              <a:solidFill>
                <a:srgbClr val="F65314"/>
              </a:solidFill>
              <a:latin typeface="Calibri Light"/>
              <a:cs typeface="Calibri Light"/>
            </a:endParaRPr>
          </a:p>
          <a:p>
            <a:r>
              <a:rPr lang="en-US" sz="800" dirty="0" smtClean="0">
                <a:solidFill>
                  <a:srgbClr val="F65314"/>
                </a:solidFill>
                <a:latin typeface="Calibri Light"/>
                <a:cs typeface="Calibri Light"/>
              </a:rPr>
              <a:t>…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640940" y="2350444"/>
            <a:ext cx="305730" cy="331802"/>
          </a:xfrm>
          <a:prstGeom prst="rightArrow">
            <a:avLst>
              <a:gd name="adj1" fmla="val 50000"/>
              <a:gd name="adj2" fmla="val 46386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898006" y="192798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02770" y="2342793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02770" y="2770622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02770" y="3221404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98006" y="3610979"/>
            <a:ext cx="235008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48535" y="1607395"/>
            <a:ext cx="3724700" cy="1614009"/>
            <a:chOff x="5348535" y="1607395"/>
            <a:chExt cx="3724700" cy="1614009"/>
          </a:xfrm>
          <a:effectLst/>
        </p:grpSpPr>
        <p:sp>
          <p:nvSpPr>
            <p:cNvPr id="50" name="Right Arrow 49"/>
            <p:cNvSpPr/>
            <p:nvPr/>
          </p:nvSpPr>
          <p:spPr>
            <a:xfrm>
              <a:off x="5348535" y="2350444"/>
              <a:ext cx="305730" cy="331802"/>
            </a:xfrm>
            <a:prstGeom prst="rightArrow">
              <a:avLst>
                <a:gd name="adj1" fmla="val 50000"/>
                <a:gd name="adj2" fmla="val 46386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50862" y="160739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43066" y="1617686"/>
              <a:ext cx="502920" cy="188433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933628" y="162936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3363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488080" y="201618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37280" y="2482242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7937280" y="2911605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6531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43066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380667" y="2001416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843066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843066" y="291349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750862" y="2014559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296113" y="2006908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744370" y="2470391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5744370" y="2909674"/>
              <a:ext cx="50292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3" name="Straight Arrow Connector 72"/>
            <p:cNvCxnSpPr>
              <a:stCxn id="51" idx="4"/>
              <a:endCxn id="67" idx="0"/>
            </p:cNvCxnSpPr>
            <p:nvPr/>
          </p:nvCxnSpPr>
          <p:spPr>
            <a:xfrm>
              <a:off x="6002322" y="1799419"/>
              <a:ext cx="0" cy="215140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round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1" idx="4"/>
              <a:endCxn id="69" idx="0"/>
            </p:cNvCxnSpPr>
            <p:nvPr/>
          </p:nvCxnSpPr>
          <p:spPr>
            <a:xfrm>
              <a:off x="6002322" y="1799419"/>
              <a:ext cx="545251" cy="20748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7" idx="4"/>
              <a:endCxn id="70" idx="0"/>
            </p:cNvCxnSpPr>
            <p:nvPr/>
          </p:nvCxnSpPr>
          <p:spPr>
            <a:xfrm flipH="1">
              <a:off x="5995830" y="2206583"/>
              <a:ext cx="6492" cy="26380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9" idx="4"/>
              <a:endCxn id="70" idx="0"/>
            </p:cNvCxnSpPr>
            <p:nvPr/>
          </p:nvCxnSpPr>
          <p:spPr>
            <a:xfrm flipH="1">
              <a:off x="5995830" y="2198932"/>
              <a:ext cx="551743" cy="2714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0" idx="4"/>
              <a:endCxn id="72" idx="0"/>
            </p:cNvCxnSpPr>
            <p:nvPr/>
          </p:nvCxnSpPr>
          <p:spPr>
            <a:xfrm>
              <a:off x="5995830" y="2662415"/>
              <a:ext cx="0" cy="2472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51" idx="6"/>
              <a:endCxn id="53" idx="2"/>
            </p:cNvCxnSpPr>
            <p:nvPr/>
          </p:nvCxnSpPr>
          <p:spPr>
            <a:xfrm>
              <a:off x="6253782" y="1703407"/>
              <a:ext cx="589284" cy="849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53" idx="4"/>
              <a:endCxn id="61" idx="0"/>
            </p:cNvCxnSpPr>
            <p:nvPr/>
          </p:nvCxnSpPr>
          <p:spPr>
            <a:xfrm>
              <a:off x="7094526" y="1806119"/>
              <a:ext cx="0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3" idx="4"/>
              <a:endCxn id="63" idx="0"/>
            </p:cNvCxnSpPr>
            <p:nvPr/>
          </p:nvCxnSpPr>
          <p:spPr>
            <a:xfrm>
              <a:off x="7094526" y="1806119"/>
              <a:ext cx="537601" cy="1952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3" idx="4"/>
              <a:endCxn id="64" idx="0"/>
            </p:cNvCxnSpPr>
            <p:nvPr/>
          </p:nvCxnSpPr>
          <p:spPr>
            <a:xfrm flipH="1">
              <a:off x="7094526" y="2193440"/>
              <a:ext cx="537601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1" idx="4"/>
              <a:endCxn id="64" idx="0"/>
            </p:cNvCxnSpPr>
            <p:nvPr/>
          </p:nvCxnSpPr>
          <p:spPr>
            <a:xfrm>
              <a:off x="7094526" y="2193440"/>
              <a:ext cx="0" cy="2769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4" idx="4"/>
              <a:endCxn id="66" idx="0"/>
            </p:cNvCxnSpPr>
            <p:nvPr/>
          </p:nvCxnSpPr>
          <p:spPr>
            <a:xfrm>
              <a:off x="7094526" y="2662415"/>
              <a:ext cx="0" cy="25108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53" idx="6"/>
              <a:endCxn id="54" idx="2"/>
            </p:cNvCxnSpPr>
            <p:nvPr/>
          </p:nvCxnSpPr>
          <p:spPr>
            <a:xfrm>
              <a:off x="7345986" y="1711903"/>
              <a:ext cx="587642" cy="134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4" idx="4"/>
              <a:endCxn id="56" idx="0"/>
            </p:cNvCxnSpPr>
            <p:nvPr/>
          </p:nvCxnSpPr>
          <p:spPr>
            <a:xfrm>
              <a:off x="8185088" y="1821389"/>
              <a:ext cx="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4" idx="4"/>
              <a:endCxn id="57" idx="0"/>
            </p:cNvCxnSpPr>
            <p:nvPr/>
          </p:nvCxnSpPr>
          <p:spPr>
            <a:xfrm>
              <a:off x="8185088" y="1821389"/>
              <a:ext cx="554452" cy="19479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56" idx="4"/>
              <a:endCxn id="58" idx="0"/>
            </p:cNvCxnSpPr>
            <p:nvPr/>
          </p:nvCxnSpPr>
          <p:spPr>
            <a:xfrm>
              <a:off x="8185090" y="2208205"/>
              <a:ext cx="365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7" idx="4"/>
              <a:endCxn id="58" idx="0"/>
            </p:cNvCxnSpPr>
            <p:nvPr/>
          </p:nvCxnSpPr>
          <p:spPr>
            <a:xfrm flipH="1">
              <a:off x="8188740" y="2208205"/>
              <a:ext cx="550800" cy="27403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8" idx="4"/>
              <a:endCxn id="60" idx="0"/>
            </p:cNvCxnSpPr>
            <p:nvPr/>
          </p:nvCxnSpPr>
          <p:spPr>
            <a:xfrm>
              <a:off x="8188740" y="2674266"/>
              <a:ext cx="0" cy="237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66802" y="1927983"/>
              <a:ext cx="3406433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71566" y="2342793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671566" y="2770622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671566" y="3221404"/>
              <a:ext cx="340166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Idealistic </a:t>
            </a:r>
            <a:r>
              <a:rPr lang="en-US" dirty="0"/>
              <a:t>DDDG</a:t>
            </a:r>
          </a:p>
        </p:txBody>
      </p:sp>
    </p:spTree>
    <p:extLst>
      <p:ext uri="{BB962C8B-B14F-4D97-AF65-F5344CB8AC3E}">
        <p14:creationId xmlns:p14="http://schemas.microsoft.com/office/powerpoint/2010/main" val="1793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1660" y="1464771"/>
            <a:ext cx="8736849" cy="2135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3000" smtClean="0"/>
              <a:t>A Pre-RTL, Power-Performance Accelerator Simulator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000" smtClean="0"/>
              <a:t>Enabling Large Design Space Exploration of Customized Architectures</a:t>
            </a:r>
            <a:endParaRPr lang="en-US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34030" y="4576471"/>
            <a:ext cx="5933440" cy="138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Yakun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</a:rPr>
              <a:t> Sophia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Shao, Brandon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Reagen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0" indent="0" algn="r">
              <a:buNone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Gu-Yeon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Wei, David Brooks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Harvard University</a:t>
            </a:r>
          </a:p>
          <a:p>
            <a:pPr algn="r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47" y="4604385"/>
            <a:ext cx="1079500" cy="1270000"/>
          </a:xfrm>
          <a:prstGeom prst="rect">
            <a:avLst/>
          </a:prstGeom>
        </p:spPr>
      </p:pic>
      <p:pic>
        <p:nvPicPr>
          <p:cNvPr id="8" name="Picture 7" descr="aladdin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0" y="1352791"/>
            <a:ext cx="4270248" cy="9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Include application-specific customization strategies. </a:t>
            </a:r>
          </a:p>
          <a:p>
            <a:r>
              <a:rPr lang="en-US" dirty="0"/>
              <a:t>Node-Level:</a:t>
            </a:r>
          </a:p>
          <a:p>
            <a:pPr lvl="1"/>
            <a:r>
              <a:rPr lang="en-US" dirty="0"/>
              <a:t>Bit-width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Strength Reduction</a:t>
            </a:r>
            <a:endParaRPr lang="en-US" dirty="0"/>
          </a:p>
          <a:p>
            <a:pPr lvl="1"/>
            <a:r>
              <a:rPr lang="en-US" dirty="0" smtClean="0"/>
              <a:t>Tree</a:t>
            </a:r>
            <a:r>
              <a:rPr lang="en-US" dirty="0"/>
              <a:t>-height Reduction</a:t>
            </a:r>
          </a:p>
          <a:p>
            <a:r>
              <a:rPr lang="en-US" dirty="0"/>
              <a:t>Loop-Level:</a:t>
            </a:r>
          </a:p>
          <a:p>
            <a:pPr lvl="1"/>
            <a:r>
              <a:rPr lang="en-US" dirty="0"/>
              <a:t>Remove dependences between loop index variables</a:t>
            </a:r>
          </a:p>
          <a:p>
            <a:r>
              <a:rPr lang="en-US" dirty="0"/>
              <a:t>Memory Optimization:</a:t>
            </a:r>
          </a:p>
          <a:p>
            <a:pPr lvl="1"/>
            <a:r>
              <a:rPr lang="en-US" dirty="0"/>
              <a:t>Memory-to-Register </a:t>
            </a:r>
            <a:r>
              <a:rPr lang="en-US" dirty="0" smtClean="0"/>
              <a:t>Conversion</a:t>
            </a:r>
            <a:endParaRPr lang="en-US" dirty="0"/>
          </a:p>
          <a:p>
            <a:pPr lvl="1"/>
            <a:r>
              <a:rPr lang="en-US" dirty="0" smtClean="0"/>
              <a:t>Store</a:t>
            </a:r>
            <a:r>
              <a:rPr lang="en-US" dirty="0"/>
              <a:t>-Load </a:t>
            </a:r>
            <a:r>
              <a:rPr lang="en-US" dirty="0" smtClean="0"/>
              <a:t>Forwarding</a:t>
            </a:r>
          </a:p>
          <a:p>
            <a:pPr lvl="1"/>
            <a:r>
              <a:rPr lang="en-US" dirty="0" smtClean="0"/>
              <a:t>Store Buffer</a:t>
            </a:r>
            <a:endParaRPr lang="en-US" dirty="0"/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e.g. Model CAM accelerator by matching nodes in DDDG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Idealistic DDDG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4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solidFill>
            <a:srgbClr val="800000"/>
          </a:solidFill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6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One Design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97192" y="1676400"/>
            <a:ext cx="1979273" cy="3603605"/>
            <a:chOff x="6997192" y="1676400"/>
            <a:chExt cx="1979273" cy="3603605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739749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89824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7406726" y="4120595"/>
              <a:ext cx="575736" cy="317457"/>
              <a:chOff x="7366005" y="2522179"/>
              <a:chExt cx="575736" cy="31745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907473" y="4120288"/>
              <a:ext cx="575736" cy="317457"/>
              <a:chOff x="7366005" y="2522179"/>
              <a:chExt cx="575736" cy="31745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589092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52217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910795" y="3363801"/>
              <a:ext cx="575736" cy="307777"/>
              <a:chOff x="7366005" y="2565603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21660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565603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921985" y="4972228"/>
              <a:ext cx="575736" cy="307777"/>
              <a:chOff x="7366005" y="2543891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578236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543891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98674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808073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986743" y="4608021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8080732" y="4434540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96738" y="3791931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596737" y="361096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1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</a:t>
            </a:r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6" name="Oval 215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4" name="Straight Arrow Connector 233"/>
          <p:cNvCxnSpPr>
            <a:cxnSpLocks noChangeAspect="1"/>
            <a:stCxn id="207" idx="4"/>
            <a:endCxn id="218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07" idx="4"/>
            <a:endCxn id="231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2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cxnSpLocks noChangeAspect="1"/>
            <a:stCxn id="232" idx="4"/>
            <a:endCxn id="233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cxnSpLocks noChangeAspect="1"/>
            <a:stCxn id="207" idx="6"/>
            <a:endCxn id="208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cxnSpLocks noChangeAspect="1"/>
            <a:stCxn id="208" idx="4"/>
            <a:endCxn id="214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cxnSpLocks noChangeAspect="1"/>
            <a:stCxn id="208" idx="4"/>
            <a:endCxn id="215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cxnSpLocks noChangeAspect="1"/>
            <a:stCxn id="215" idx="4"/>
            <a:endCxn id="216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cxnSpLocks noChangeAspect="1"/>
            <a:stCxn id="214" idx="4"/>
            <a:endCxn id="216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cxnSpLocks noChangeAspect="1"/>
            <a:stCxn id="208" idx="6"/>
            <a:endCxn id="209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cxnSpLocks noChangeAspect="1"/>
            <a:stCxn id="209" idx="4"/>
            <a:endCxn id="210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cxnSpLocks noChangeAspect="1"/>
            <a:stCxn id="209" idx="4"/>
            <a:endCxn id="211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Aspect="1"/>
            <a:stCxn id="210" idx="4"/>
            <a:endCxn id="212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Aspect="1"/>
            <a:stCxn id="211" idx="4"/>
            <a:endCxn id="212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Aspect="1"/>
            <a:stCxn id="212" idx="4"/>
            <a:endCxn id="213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Aspect="1"/>
            <a:stCxn id="209" idx="6"/>
            <a:endCxn id="280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85" name="Straight Arrow Connector 284"/>
          <p:cNvCxnSpPr>
            <a:cxnSpLocks noChangeAspect="1"/>
            <a:stCxn id="280" idx="4"/>
            <a:endCxn id="281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cxnSpLocks noChangeAspect="1"/>
            <a:stCxn id="280" idx="4"/>
            <a:endCxn id="282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cxnSpLocks noChangeAspect="1"/>
            <a:stCxn id="281" idx="4"/>
            <a:endCxn id="283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cxnSpLocks noChangeAspect="1"/>
            <a:stCxn id="282" idx="4"/>
            <a:endCxn id="283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cxnSpLocks noChangeAspect="1"/>
            <a:stCxn id="283" idx="4"/>
            <a:endCxn id="284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096175" y="1938407"/>
            <a:ext cx="4829248" cy="3689665"/>
            <a:chOff x="4096175" y="1938407"/>
            <a:chExt cx="4829248" cy="3689665"/>
          </a:xfrm>
          <a:effectLst/>
        </p:grpSpPr>
        <p:cxnSp>
          <p:nvCxnSpPr>
            <p:cNvPr id="154" name="Straight Connector 153"/>
            <p:cNvCxnSpPr/>
            <p:nvPr/>
          </p:nvCxnSpPr>
          <p:spPr>
            <a:xfrm>
              <a:off x="4528705" y="4131320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74180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35538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2744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4949227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1938407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6955001" y="5258740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3" name="Right Arrow 272"/>
            <p:cNvSpPr/>
            <p:nvPr/>
          </p:nvSpPr>
          <p:spPr>
            <a:xfrm>
              <a:off x="4096175" y="3355269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5" name="Oval 294"/>
            <p:cNvSpPr>
              <a:spLocks/>
            </p:cNvSpPr>
            <p:nvPr/>
          </p:nvSpPr>
          <p:spPr>
            <a:xfrm>
              <a:off x="5301406" y="2174690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5316897" y="381779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5316897" y="420977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5901025" y="421820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5897250" y="468419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5901025" y="5087266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5301597" y="2571388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5834095" y="2584845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5834095" y="304915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5834095" y="3452221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305" name="Straight Arrow Connector 304"/>
            <p:cNvCxnSpPr>
              <a:cxnSpLocks noChangeAspect="1"/>
              <a:stCxn id="295" idx="4"/>
              <a:endCxn id="301" idx="0"/>
            </p:cNvCxnSpPr>
            <p:nvPr/>
          </p:nvCxnSpPr>
          <p:spPr>
            <a:xfrm>
              <a:off x="5530006" y="2366714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cxnSpLocks noChangeAspect="1"/>
              <a:stCxn id="295" idx="4"/>
              <a:endCxn id="302" idx="0"/>
            </p:cNvCxnSpPr>
            <p:nvPr/>
          </p:nvCxnSpPr>
          <p:spPr>
            <a:xfrm>
              <a:off x="5530006" y="2366714"/>
              <a:ext cx="5326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cxnSpLocks noChangeAspect="1"/>
              <a:stCxn id="301" idx="4"/>
              <a:endCxn id="303" idx="1"/>
            </p:cNvCxnSpPr>
            <p:nvPr/>
          </p:nvCxnSpPr>
          <p:spPr>
            <a:xfrm>
              <a:off x="5530197" y="2762696"/>
              <a:ext cx="3708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cxnSpLocks noChangeAspect="1"/>
              <a:stCxn id="302" idx="4"/>
              <a:endCxn id="303" idx="0"/>
            </p:cNvCxnSpPr>
            <p:nvPr/>
          </p:nvCxnSpPr>
          <p:spPr>
            <a:xfrm>
              <a:off x="6062695" y="2776153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cxnSpLocks noChangeAspect="1"/>
              <a:stCxn id="303" idx="4"/>
              <a:endCxn id="304" idx="0"/>
            </p:cNvCxnSpPr>
            <p:nvPr/>
          </p:nvCxnSpPr>
          <p:spPr>
            <a:xfrm>
              <a:off x="6062695" y="3240459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cxnSpLocks noChangeAspect="1"/>
              <a:stCxn id="296" idx="4"/>
              <a:endCxn id="297" idx="0"/>
            </p:cNvCxnSpPr>
            <p:nvPr/>
          </p:nvCxnSpPr>
          <p:spPr>
            <a:xfrm>
              <a:off x="5545497" y="4009103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cxnSpLocks noChangeAspect="1"/>
              <a:stCxn id="296" idx="4"/>
              <a:endCxn id="298" idx="0"/>
            </p:cNvCxnSpPr>
            <p:nvPr/>
          </p:nvCxnSpPr>
          <p:spPr>
            <a:xfrm>
              <a:off x="5545497" y="4009103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cxnSpLocks noChangeAspect="1"/>
              <a:stCxn id="298" idx="4"/>
              <a:endCxn id="299" idx="0"/>
            </p:cNvCxnSpPr>
            <p:nvPr/>
          </p:nvCxnSpPr>
          <p:spPr>
            <a:xfrm flipH="1">
              <a:off x="6125850" y="4409516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cxnSpLocks noChangeAspect="1"/>
              <a:stCxn id="297" idx="4"/>
              <a:endCxn id="299" idx="1"/>
            </p:cNvCxnSpPr>
            <p:nvPr/>
          </p:nvCxnSpPr>
          <p:spPr>
            <a:xfrm>
              <a:off x="5545497" y="4401078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cxnSpLocks noChangeAspect="1"/>
              <a:stCxn id="299" idx="4"/>
              <a:endCxn id="300" idx="0"/>
            </p:cNvCxnSpPr>
            <p:nvPr/>
          </p:nvCxnSpPr>
          <p:spPr>
            <a:xfrm>
              <a:off x="6125850" y="4875504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95" idx="2"/>
              <a:endCxn id="296" idx="0"/>
            </p:cNvCxnSpPr>
            <p:nvPr/>
          </p:nvCxnSpPr>
          <p:spPr>
            <a:xfrm rot="10800000" flipH="1" flipV="1">
              <a:off x="5301405" y="2270701"/>
              <a:ext cx="244091" cy="1547093"/>
            </a:xfrm>
            <a:prstGeom prst="curvedConnector4">
              <a:avLst>
                <a:gd name="adj1" fmla="val -93654"/>
                <a:gd name="adj2" fmla="val 52608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urved Connector 315"/>
            <p:cNvCxnSpPr>
              <a:stCxn id="296" idx="2"/>
            </p:cNvCxnSpPr>
            <p:nvPr/>
          </p:nvCxnSpPr>
          <p:spPr>
            <a:xfrm rot="10800000" flipH="1" flipV="1">
              <a:off x="5316896" y="3913448"/>
              <a:ext cx="213109" cy="1603839"/>
            </a:xfrm>
            <a:prstGeom prst="curvedConnector4">
              <a:avLst>
                <a:gd name="adj1" fmla="val -107269"/>
                <a:gd name="adj2" fmla="val 52982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Another Design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0846" y="1676400"/>
            <a:ext cx="2075474" cy="3690453"/>
            <a:chOff x="6930846" y="1676400"/>
            <a:chExt cx="2075474" cy="3690453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6930846" y="2607851"/>
              <a:ext cx="575736" cy="307777"/>
              <a:chOff x="7366005" y="2630739"/>
              <a:chExt cx="575736" cy="30777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7431593" y="2607544"/>
              <a:ext cx="575736" cy="307777"/>
              <a:chOff x="7366005" y="2630739"/>
              <a:chExt cx="575736" cy="30777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922462" y="2607863"/>
              <a:ext cx="575736" cy="307777"/>
              <a:chOff x="7366005" y="2630739"/>
              <a:chExt cx="575736" cy="307777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8421354" y="2604138"/>
              <a:ext cx="575736" cy="307777"/>
              <a:chOff x="7366005" y="2630739"/>
              <a:chExt cx="575736" cy="307777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6940076" y="4229155"/>
              <a:ext cx="575736" cy="307777"/>
              <a:chOff x="7366005" y="2630739"/>
              <a:chExt cx="575736" cy="307777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7440823" y="4228848"/>
              <a:ext cx="575736" cy="307777"/>
              <a:chOff x="7366005" y="2630739"/>
              <a:chExt cx="575736" cy="307777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931692" y="4229167"/>
              <a:ext cx="575736" cy="307777"/>
              <a:chOff x="7366005" y="2630739"/>
              <a:chExt cx="575736" cy="307777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430584" y="4238270"/>
              <a:ext cx="575736" cy="307777"/>
              <a:chOff x="7366005" y="2643567"/>
              <a:chExt cx="575736" cy="307777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7366005" y="2643567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444145" y="3428937"/>
              <a:ext cx="575736" cy="307777"/>
              <a:chOff x="7366005" y="2630739"/>
              <a:chExt cx="575736" cy="307777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8421354" y="3427448"/>
              <a:ext cx="575736" cy="307777"/>
              <a:chOff x="7366005" y="2630739"/>
              <a:chExt cx="575736" cy="30777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455335" y="5059076"/>
              <a:ext cx="575736" cy="307777"/>
              <a:chOff x="7366005" y="2630739"/>
              <a:chExt cx="575736" cy="307777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8397135" y="5057587"/>
              <a:ext cx="575736" cy="307777"/>
              <a:chOff x="7366005" y="2630739"/>
              <a:chExt cx="575736" cy="30777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7441953" y="2665084"/>
                <a:ext cx="428121" cy="2505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/>
                  <a:cs typeface="Calibri Light"/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7366005" y="2630739"/>
                <a:ext cx="575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 Light"/>
                    <a:cs typeface="Calibri Light"/>
                  </a:rPr>
                  <a:t>MEM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>
              <a:off x="7520093" y="3079202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14082" y="2916577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8490619" y="3077946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584608" y="2915321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520093" y="4694869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14082" y="4532244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8490619" y="4693613"/>
              <a:ext cx="428121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584608" y="4530988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130088" y="39113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130088" y="37487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111639" y="3911128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11639" y="3748503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111639" y="2201447"/>
              <a:ext cx="204384" cy="250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8111639" y="2038822"/>
              <a:ext cx="20438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+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997192" y="1676400"/>
              <a:ext cx="19792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Calibri Light"/>
                  <a:cs typeface="Calibri Light"/>
                </a:rPr>
                <a:t>Resource Activity 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6175" y="2010586"/>
            <a:ext cx="4829248" cy="3689665"/>
            <a:chOff x="4096175" y="2010586"/>
            <a:chExt cx="4829248" cy="3689665"/>
          </a:xfrm>
          <a:effectLst/>
        </p:grpSpPr>
        <p:sp>
          <p:nvSpPr>
            <p:cNvPr id="190" name="TextBox 189"/>
            <p:cNvSpPr txBox="1"/>
            <p:nvPr/>
          </p:nvSpPr>
          <p:spPr>
            <a:xfrm>
              <a:off x="6955001" y="5330919"/>
              <a:ext cx="89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Cycle</a:t>
              </a:r>
              <a:endParaRPr lang="en-US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7" name="Oval 86"/>
            <p:cNvSpPr>
              <a:spLocks/>
            </p:cNvSpPr>
            <p:nvPr/>
          </p:nvSpPr>
          <p:spPr>
            <a:xfrm>
              <a:off x="4676174" y="2254929"/>
              <a:ext cx="457200" cy="1920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=0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707816" y="226298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5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.i++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676365" y="389803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10.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676365" y="429401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249955" y="429569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249669" y="472254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249669" y="51533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291944" y="266340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7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288169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8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291944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9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676365" y="265162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193563" y="266508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2.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193563" y="312939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3.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193563" y="3532460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4.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02" name="Straight Arrow Connector 101"/>
            <p:cNvCxnSpPr>
              <a:cxnSpLocks noChangeAspect="1"/>
              <a:stCxn id="87" idx="4"/>
              <a:endCxn id="98" idx="0"/>
            </p:cNvCxnSpPr>
            <p:nvPr/>
          </p:nvCxnSpPr>
          <p:spPr>
            <a:xfrm>
              <a:off x="4904774" y="2446953"/>
              <a:ext cx="191" cy="20467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cxnSpLocks noChangeAspect="1"/>
              <a:stCxn id="87" idx="4"/>
              <a:endCxn id="99" idx="0"/>
            </p:cNvCxnSpPr>
            <p:nvPr/>
          </p:nvCxnSpPr>
          <p:spPr>
            <a:xfrm>
              <a:off x="4904774" y="2446953"/>
              <a:ext cx="517389" cy="21813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cxnSpLocks noChangeAspect="1"/>
              <a:stCxn id="98" idx="4"/>
              <a:endCxn id="100" idx="1"/>
            </p:cNvCxnSpPr>
            <p:nvPr/>
          </p:nvCxnSpPr>
          <p:spPr>
            <a:xfrm>
              <a:off x="4904965" y="2842935"/>
              <a:ext cx="355553" cy="31447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cxnSpLocks noChangeAspect="1"/>
              <a:stCxn id="99" idx="4"/>
              <a:endCxn id="100" idx="0"/>
            </p:cNvCxnSpPr>
            <p:nvPr/>
          </p:nvCxnSpPr>
          <p:spPr>
            <a:xfrm>
              <a:off x="5422163" y="2856392"/>
              <a:ext cx="0" cy="272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cxnSpLocks noChangeAspect="1"/>
              <a:stCxn id="100" idx="4"/>
              <a:endCxn id="101" idx="0"/>
            </p:cNvCxnSpPr>
            <p:nvPr/>
          </p:nvCxnSpPr>
          <p:spPr>
            <a:xfrm>
              <a:off x="5422163" y="3320698"/>
              <a:ext cx="0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cxnSpLocks noChangeAspect="1"/>
              <a:stCxn id="87" idx="6"/>
              <a:endCxn id="88" idx="2"/>
            </p:cNvCxnSpPr>
            <p:nvPr/>
          </p:nvCxnSpPr>
          <p:spPr>
            <a:xfrm>
              <a:off x="5133374" y="2350941"/>
              <a:ext cx="574442" cy="770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cxnSpLocks noChangeAspect="1"/>
              <a:stCxn id="88" idx="4"/>
              <a:endCxn id="94" idx="0"/>
            </p:cNvCxnSpPr>
            <p:nvPr/>
          </p:nvCxnSpPr>
          <p:spPr>
            <a:xfrm>
              <a:off x="5936416" y="2454297"/>
              <a:ext cx="0" cy="20066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cxnSpLocks noChangeAspect="1"/>
              <a:stCxn id="88" idx="4"/>
              <a:endCxn id="95" idx="0"/>
            </p:cNvCxnSpPr>
            <p:nvPr/>
          </p:nvCxnSpPr>
          <p:spPr>
            <a:xfrm>
              <a:off x="5936416" y="2454297"/>
              <a:ext cx="584128" cy="20910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cxnSpLocks noChangeAspect="1"/>
              <a:stCxn id="95" idx="4"/>
              <a:endCxn id="96" idx="0"/>
            </p:cNvCxnSpPr>
            <p:nvPr/>
          </p:nvCxnSpPr>
          <p:spPr>
            <a:xfrm flipH="1">
              <a:off x="6516769" y="2854710"/>
              <a:ext cx="3775" cy="2746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cxnSpLocks noChangeAspect="1"/>
              <a:stCxn id="94" idx="4"/>
              <a:endCxn id="96" idx="1"/>
            </p:cNvCxnSpPr>
            <p:nvPr/>
          </p:nvCxnSpPr>
          <p:spPr>
            <a:xfrm>
              <a:off x="5936416" y="2846272"/>
              <a:ext cx="418708" cy="3111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cxnSpLocks noChangeAspect="1"/>
              <a:stCxn id="96" idx="4"/>
              <a:endCxn id="97" idx="0"/>
            </p:cNvCxnSpPr>
            <p:nvPr/>
          </p:nvCxnSpPr>
          <p:spPr>
            <a:xfrm>
              <a:off x="6516769" y="3320698"/>
              <a:ext cx="3775" cy="21176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cxnSpLocks noChangeAspect="1"/>
              <a:stCxn id="89" idx="4"/>
              <a:endCxn id="90" idx="0"/>
            </p:cNvCxnSpPr>
            <p:nvPr/>
          </p:nvCxnSpPr>
          <p:spPr>
            <a:xfrm>
              <a:off x="4904965" y="408934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cxnSpLocks noChangeAspect="1"/>
              <a:stCxn id="89" idx="4"/>
              <a:endCxn id="91" idx="0"/>
            </p:cNvCxnSpPr>
            <p:nvPr/>
          </p:nvCxnSpPr>
          <p:spPr>
            <a:xfrm>
              <a:off x="4904965" y="408934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cxnSpLocks noChangeAspect="1"/>
              <a:stCxn id="90" idx="4"/>
              <a:endCxn id="92" idx="1"/>
            </p:cNvCxnSpPr>
            <p:nvPr/>
          </p:nvCxnSpPr>
          <p:spPr>
            <a:xfrm>
              <a:off x="4904965" y="448532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cxnSpLocks noChangeAspect="1"/>
              <a:stCxn id="91" idx="4"/>
              <a:endCxn id="92" idx="0"/>
            </p:cNvCxnSpPr>
            <p:nvPr/>
          </p:nvCxnSpPr>
          <p:spPr>
            <a:xfrm flipH="1">
              <a:off x="5478269" y="448700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cxnSpLocks noChangeAspect="1"/>
              <a:stCxn id="92" idx="4"/>
              <a:endCxn id="93" idx="0"/>
            </p:cNvCxnSpPr>
            <p:nvPr/>
          </p:nvCxnSpPr>
          <p:spPr>
            <a:xfrm>
              <a:off x="5478269" y="491385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 noChangeAspect="1"/>
              <a:endCxn id="120" idx="2"/>
            </p:cNvCxnSpPr>
            <p:nvPr/>
          </p:nvCxnSpPr>
          <p:spPr>
            <a:xfrm flipV="1">
              <a:off x="5137042" y="3989258"/>
              <a:ext cx="630081" cy="443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767123" y="389360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15.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i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++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67123" y="4289587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16.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340713" y="4291269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17.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l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b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340427" y="4718113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18.  </a:t>
              </a:r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+</a:t>
              </a: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6340427" y="5148872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19. </a:t>
              </a:r>
              <a:r>
                <a:rPr lang="en-US" sz="1000" dirty="0" err="1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t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c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125" name="Straight Arrow Connector 124"/>
            <p:cNvCxnSpPr>
              <a:cxnSpLocks noChangeAspect="1"/>
              <a:stCxn id="120" idx="4"/>
              <a:endCxn id="121" idx="0"/>
            </p:cNvCxnSpPr>
            <p:nvPr/>
          </p:nvCxnSpPr>
          <p:spPr>
            <a:xfrm>
              <a:off x="5995723" y="4084912"/>
              <a:ext cx="0" cy="2046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  <a:stCxn id="120" idx="4"/>
              <a:endCxn id="122" idx="0"/>
            </p:cNvCxnSpPr>
            <p:nvPr/>
          </p:nvCxnSpPr>
          <p:spPr>
            <a:xfrm>
              <a:off x="5995723" y="4084912"/>
              <a:ext cx="573590" cy="20635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 noChangeAspect="1"/>
              <a:stCxn id="121" idx="4"/>
              <a:endCxn id="123" idx="1"/>
            </p:cNvCxnSpPr>
            <p:nvPr/>
          </p:nvCxnSpPr>
          <p:spPr>
            <a:xfrm>
              <a:off x="5995723" y="4480895"/>
              <a:ext cx="411659" cy="26523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 noChangeAspect="1"/>
              <a:stCxn id="122" idx="4"/>
              <a:endCxn id="123" idx="0"/>
            </p:cNvCxnSpPr>
            <p:nvPr/>
          </p:nvCxnSpPr>
          <p:spPr>
            <a:xfrm flipH="1">
              <a:off x="6569027" y="4482577"/>
              <a:ext cx="286" cy="23553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 noChangeAspect="1"/>
              <a:stCxn id="123" idx="4"/>
              <a:endCxn id="124" idx="0"/>
            </p:cNvCxnSpPr>
            <p:nvPr/>
          </p:nvCxnSpPr>
          <p:spPr>
            <a:xfrm>
              <a:off x="6569027" y="4909421"/>
              <a:ext cx="0" cy="2394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>
              <a:stCxn id="88" idx="4"/>
              <a:endCxn id="89" idx="7"/>
            </p:cNvCxnSpPr>
            <p:nvPr/>
          </p:nvCxnSpPr>
          <p:spPr>
            <a:xfrm rot="5400000">
              <a:off x="4765637" y="2755270"/>
              <a:ext cx="1471753" cy="869806"/>
            </a:xfrm>
            <a:prstGeom prst="curvedConnector3">
              <a:avLst>
                <a:gd name="adj1" fmla="val 94707"/>
              </a:avLst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528705" y="4203499"/>
              <a:ext cx="4396718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503047" y="2518437"/>
              <a:ext cx="4422376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15876" y="2978701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515876" y="3395892"/>
              <a:ext cx="4409547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538329" y="378600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38329" y="4599625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538329" y="5021406"/>
              <a:ext cx="4387094" cy="0"/>
            </a:xfrm>
            <a:prstGeom prst="line">
              <a:avLst/>
            </a:prstGeom>
            <a:ln w="12700" cmpd="sng">
              <a:solidFill>
                <a:schemeClr val="tx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951872" y="2010586"/>
              <a:ext cx="0" cy="366942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Right Arrow 272"/>
            <p:cNvSpPr/>
            <p:nvPr/>
          </p:nvSpPr>
          <p:spPr>
            <a:xfrm>
              <a:off x="4096175" y="3427448"/>
              <a:ext cx="564699" cy="358557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707816" y="2654964"/>
              <a:ext cx="457200" cy="191308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 Light"/>
                  <a:cs typeface="Calibri Light"/>
                </a:rPr>
                <a:t>6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ld</a:t>
              </a:r>
              <a:r>
                <a:rPr lang="en-US" sz="10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a</a:t>
              </a:r>
              <a:endParaRPr lang="en-US" sz="10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416632" y="4263193"/>
            <a:ext cx="3312221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 Design Parameters: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Calibri Light"/>
                <a:cs typeface="Calibri Light"/>
              </a:rPr>
              <a:t> Memory BW &lt;= </a:t>
            </a:r>
            <a:r>
              <a:rPr lang="en-US" sz="2200" b="1" dirty="0">
                <a:solidFill>
                  <a:srgbClr val="800000"/>
                </a:solidFill>
                <a:latin typeface="Calibri"/>
                <a:cs typeface="Calibri"/>
              </a:rPr>
              <a:t>4</a:t>
            </a:r>
            <a:endParaRPr lang="en-US" sz="22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r>
              <a:rPr lang="zh-CN" altLang="en-US" sz="2200" b="1" dirty="0"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Adders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3470" y="1927802"/>
            <a:ext cx="1979273" cy="2769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Idealistic DDDG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1" name="Oval 170"/>
          <p:cNvSpPr>
            <a:spLocks/>
          </p:cNvSpPr>
          <p:nvPr/>
        </p:nvSpPr>
        <p:spPr>
          <a:xfrm>
            <a:off x="115610" y="2246869"/>
            <a:ext cx="457200" cy="1920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=0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1083107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.i++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2055191" y="225935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10.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2055191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2538978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2538692" y="308386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2538692" y="351462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1083107" y="264690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1564603" y="265534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1563631" y="311188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8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1564603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9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>
          <a:xfrm>
            <a:off x="115801" y="264356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594512" y="265702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2.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594512" y="312133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3.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594512" y="3524400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86" name="Straight Arrow Connector 185"/>
          <p:cNvCxnSpPr>
            <a:cxnSpLocks noChangeAspect="1"/>
            <a:stCxn id="171" idx="4"/>
            <a:endCxn id="182" idx="0"/>
          </p:cNvCxnSpPr>
          <p:nvPr/>
        </p:nvCxnSpPr>
        <p:spPr>
          <a:xfrm>
            <a:off x="344210" y="2438893"/>
            <a:ext cx="191" cy="2046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cxnSpLocks noChangeAspect="1"/>
            <a:stCxn id="171" idx="4"/>
            <a:endCxn id="183" idx="0"/>
          </p:cNvCxnSpPr>
          <p:nvPr/>
        </p:nvCxnSpPr>
        <p:spPr>
          <a:xfrm>
            <a:off x="344210" y="2438893"/>
            <a:ext cx="478902" cy="218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cxnSpLocks noChangeAspect="1"/>
            <a:stCxn id="182" idx="4"/>
            <a:endCxn id="184" idx="1"/>
          </p:cNvCxnSpPr>
          <p:nvPr/>
        </p:nvCxnSpPr>
        <p:spPr>
          <a:xfrm>
            <a:off x="344401" y="2834875"/>
            <a:ext cx="317066" cy="314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cxnSpLocks noChangeAspect="1"/>
            <a:stCxn id="183" idx="4"/>
            <a:endCxn id="184" idx="0"/>
          </p:cNvCxnSpPr>
          <p:nvPr/>
        </p:nvCxnSpPr>
        <p:spPr>
          <a:xfrm>
            <a:off x="823112" y="2848332"/>
            <a:ext cx="0" cy="272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cxnSpLocks noChangeAspect="1"/>
            <a:stCxn id="184" idx="4"/>
            <a:endCxn id="185" idx="0"/>
          </p:cNvCxnSpPr>
          <p:nvPr/>
        </p:nvCxnSpPr>
        <p:spPr>
          <a:xfrm>
            <a:off x="823112" y="3312638"/>
            <a:ext cx="0" cy="21176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cxnSpLocks noChangeAspect="1"/>
            <a:stCxn id="171" idx="6"/>
            <a:endCxn id="172" idx="2"/>
          </p:cNvCxnSpPr>
          <p:nvPr/>
        </p:nvCxnSpPr>
        <p:spPr>
          <a:xfrm>
            <a:off x="572810" y="2342881"/>
            <a:ext cx="510297" cy="770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cxnSpLocks noChangeAspect="1"/>
            <a:stCxn id="172" idx="4"/>
            <a:endCxn id="178" idx="0"/>
          </p:cNvCxnSpPr>
          <p:nvPr/>
        </p:nvCxnSpPr>
        <p:spPr>
          <a:xfrm>
            <a:off x="1311707" y="2446237"/>
            <a:ext cx="0" cy="2006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cxnSpLocks noChangeAspect="1"/>
            <a:stCxn id="172" idx="4"/>
            <a:endCxn id="179" idx="0"/>
          </p:cNvCxnSpPr>
          <p:nvPr/>
        </p:nvCxnSpPr>
        <p:spPr>
          <a:xfrm>
            <a:off x="1311707" y="2446237"/>
            <a:ext cx="481496" cy="2091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cxnSpLocks noChangeAspect="1"/>
            <a:stCxn id="179" idx="4"/>
            <a:endCxn id="180" idx="0"/>
          </p:cNvCxnSpPr>
          <p:nvPr/>
        </p:nvCxnSpPr>
        <p:spPr>
          <a:xfrm flipH="1">
            <a:off x="1792231" y="2846650"/>
            <a:ext cx="972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cxnSpLocks noChangeAspect="1"/>
            <a:stCxn id="178" idx="4"/>
            <a:endCxn id="180" idx="1"/>
          </p:cNvCxnSpPr>
          <p:nvPr/>
        </p:nvCxnSpPr>
        <p:spPr>
          <a:xfrm>
            <a:off x="1311707" y="2838212"/>
            <a:ext cx="318879" cy="3016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cxnSpLocks noChangeAspect="1"/>
            <a:stCxn id="180" idx="4"/>
            <a:endCxn id="181" idx="0"/>
          </p:cNvCxnSpPr>
          <p:nvPr/>
        </p:nvCxnSpPr>
        <p:spPr>
          <a:xfrm>
            <a:off x="1792231" y="3303192"/>
            <a:ext cx="972" cy="2212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cxnSpLocks noChangeAspect="1"/>
            <a:stCxn id="172" idx="6"/>
            <a:endCxn id="173" idx="2"/>
          </p:cNvCxnSpPr>
          <p:nvPr/>
        </p:nvCxnSpPr>
        <p:spPr>
          <a:xfrm>
            <a:off x="1540307" y="2350583"/>
            <a:ext cx="514884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cxnSpLocks noChangeAspect="1"/>
            <a:stCxn id="173" idx="4"/>
            <a:endCxn id="174" idx="0"/>
          </p:cNvCxnSpPr>
          <p:nvPr/>
        </p:nvCxnSpPr>
        <p:spPr>
          <a:xfrm>
            <a:off x="2283791" y="245066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cxnSpLocks noChangeAspect="1"/>
            <a:stCxn id="173" idx="4"/>
            <a:endCxn id="175" idx="0"/>
          </p:cNvCxnSpPr>
          <p:nvPr/>
        </p:nvCxnSpPr>
        <p:spPr>
          <a:xfrm>
            <a:off x="2283791" y="245066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cxnSpLocks noChangeAspect="1"/>
            <a:stCxn id="174" idx="4"/>
            <a:endCxn id="176" idx="1"/>
          </p:cNvCxnSpPr>
          <p:nvPr/>
        </p:nvCxnSpPr>
        <p:spPr>
          <a:xfrm>
            <a:off x="2283791" y="284665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cxnSpLocks noChangeAspect="1"/>
            <a:stCxn id="175" idx="4"/>
            <a:endCxn id="176" idx="0"/>
          </p:cNvCxnSpPr>
          <p:nvPr/>
        </p:nvCxnSpPr>
        <p:spPr>
          <a:xfrm flipH="1">
            <a:off x="2767292" y="284833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cxnSpLocks noChangeAspect="1"/>
            <a:stCxn id="176" idx="4"/>
            <a:endCxn id="177" idx="0"/>
          </p:cNvCxnSpPr>
          <p:nvPr/>
        </p:nvCxnSpPr>
        <p:spPr>
          <a:xfrm>
            <a:off x="2767292" y="327517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 noChangeAspect="1"/>
            <a:stCxn id="173" idx="6"/>
            <a:endCxn id="216" idx="2"/>
          </p:cNvCxnSpPr>
          <p:nvPr/>
        </p:nvCxnSpPr>
        <p:spPr>
          <a:xfrm flipV="1">
            <a:off x="2512391" y="2350583"/>
            <a:ext cx="518097" cy="443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>
            <a:spLocks noChangeAspect="1"/>
          </p:cNvSpPr>
          <p:nvPr/>
        </p:nvSpPr>
        <p:spPr>
          <a:xfrm>
            <a:off x="3030488" y="2254929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15.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++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3030488" y="2650912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16. 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ld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a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3514275" y="2652594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17.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b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3513989" y="3079438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18.  </a:t>
            </a:r>
            <a:r>
              <a:rPr lang="en-US" sz="1000" dirty="0">
                <a:solidFill>
                  <a:srgbClr val="000000"/>
                </a:solidFill>
                <a:latin typeface="Calibri Light"/>
                <a:cs typeface="Calibri Light"/>
              </a:rPr>
              <a:t>+</a:t>
            </a: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3513989" y="3510197"/>
            <a:ext cx="457200" cy="191308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19. </a:t>
            </a:r>
            <a:r>
              <a:rPr lang="en-US" sz="1000" dirty="0" err="1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lang="en-US" sz="1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Calibri Light"/>
                <a:cs typeface="Calibri Light"/>
              </a:rPr>
              <a:t> c</a:t>
            </a:r>
            <a:endParaRPr lang="en-US" sz="1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233" name="Straight Arrow Connector 232"/>
          <p:cNvCxnSpPr>
            <a:cxnSpLocks noChangeAspect="1"/>
            <a:stCxn id="216" idx="4"/>
            <a:endCxn id="217" idx="0"/>
          </p:cNvCxnSpPr>
          <p:nvPr/>
        </p:nvCxnSpPr>
        <p:spPr>
          <a:xfrm>
            <a:off x="3259088" y="2446237"/>
            <a:ext cx="0" cy="2046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cxnSpLocks noChangeAspect="1"/>
            <a:stCxn id="216" idx="4"/>
            <a:endCxn id="218" idx="0"/>
          </p:cNvCxnSpPr>
          <p:nvPr/>
        </p:nvCxnSpPr>
        <p:spPr>
          <a:xfrm>
            <a:off x="3259088" y="2446237"/>
            <a:ext cx="483787" cy="2063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cxnSpLocks noChangeAspect="1"/>
            <a:stCxn id="217" idx="4"/>
            <a:endCxn id="231" idx="1"/>
          </p:cNvCxnSpPr>
          <p:nvPr/>
        </p:nvCxnSpPr>
        <p:spPr>
          <a:xfrm>
            <a:off x="3259088" y="2842220"/>
            <a:ext cx="321856" cy="2652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cxnSpLocks noChangeAspect="1"/>
            <a:stCxn id="218" idx="4"/>
            <a:endCxn id="231" idx="0"/>
          </p:cNvCxnSpPr>
          <p:nvPr/>
        </p:nvCxnSpPr>
        <p:spPr>
          <a:xfrm flipH="1">
            <a:off x="3742589" y="2843902"/>
            <a:ext cx="286" cy="23553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cxnSpLocks noChangeAspect="1"/>
            <a:stCxn id="231" idx="4"/>
            <a:endCxn id="232" idx="0"/>
          </p:cNvCxnSpPr>
          <p:nvPr/>
        </p:nvCxnSpPr>
        <p:spPr>
          <a:xfrm>
            <a:off x="3742589" y="3270746"/>
            <a:ext cx="0" cy="23945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-5554" y="2518437"/>
            <a:ext cx="4086238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7275" y="2978701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7275" y="3395892"/>
            <a:ext cx="4073409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728" y="3786005"/>
            <a:ext cx="4050956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Constrain the DDDG with program and user-defined resource constraints</a:t>
            </a:r>
          </a:p>
          <a:p>
            <a:r>
              <a:rPr lang="en-US" sz="2800" dirty="0" smtClean="0"/>
              <a:t>Program Constraints</a:t>
            </a:r>
          </a:p>
          <a:p>
            <a:pPr lvl="1"/>
            <a:r>
              <a:rPr lang="en-US" sz="2400" dirty="0" smtClean="0"/>
              <a:t>Control </a:t>
            </a:r>
            <a:r>
              <a:rPr lang="en-US" sz="2400" dirty="0"/>
              <a:t>Dependence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err="1"/>
              <a:t>Ambiguation</a:t>
            </a:r>
            <a:endParaRPr lang="en-US" sz="2400" dirty="0"/>
          </a:p>
          <a:p>
            <a:r>
              <a:rPr lang="en-US" sz="2800" dirty="0" smtClean="0"/>
              <a:t>Resource Constraints</a:t>
            </a:r>
            <a:endParaRPr lang="en-US" sz="2800" dirty="0"/>
          </a:p>
          <a:p>
            <a:pPr lvl="1"/>
            <a:r>
              <a:rPr lang="en-US" sz="2400" dirty="0"/>
              <a:t>Loop-level Parallelism</a:t>
            </a:r>
          </a:p>
          <a:p>
            <a:pPr lvl="1"/>
            <a:r>
              <a:rPr lang="en-US" sz="2400" dirty="0"/>
              <a:t>Loop Pipelining</a:t>
            </a:r>
          </a:p>
          <a:p>
            <a:pPr lvl="1"/>
            <a:r>
              <a:rPr lang="en-US" sz="2400" dirty="0"/>
              <a:t>Memory </a:t>
            </a:r>
            <a:r>
              <a:rPr lang="en-US" sz="2400" dirty="0" smtClean="0"/>
              <a:t>Ports</a:t>
            </a:r>
          </a:p>
          <a:p>
            <a:pPr lvl="1"/>
            <a:r>
              <a:rPr lang="en-US" sz="2400" dirty="0" smtClean="0"/>
              <a:t># of FUs (e.g., adders, multipliers)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Realization Phase: DDDG-&gt;Power-</a:t>
            </a:r>
            <a:r>
              <a:rPr lang="en-US" dirty="0" err="1" smtClean="0"/>
              <a:t>Perf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57199" y="1600199"/>
            <a:ext cx="8229601" cy="407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Idealistic DDDG optimistically removes </a:t>
            </a:r>
            <a:r>
              <a:rPr lang="en-US" sz="2800" i="1" dirty="0" smtClean="0"/>
              <a:t>all</a:t>
            </a:r>
            <a:r>
              <a:rPr lang="en-US" sz="2800" dirty="0" smtClean="0"/>
              <a:t> false memory dependences</a:t>
            </a:r>
          </a:p>
          <a:p>
            <a:r>
              <a:rPr lang="en-US" sz="2800" dirty="0" smtClean="0"/>
              <a:t>Input-dependent memory accesses cannot be calculated statically.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5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/>
                <a:cs typeface="Calibri Light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Calibri Light"/>
                <a:cs typeface="Calibri Light"/>
              </a:rPr>
              <a:t>[1] = 1;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 Light"/>
                <a:cs typeface="Calibri Light"/>
              </a:rPr>
              <a:t>a[2] = 1;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 Light"/>
                <a:cs typeface="Calibri Light"/>
              </a:rPr>
              <a:t>…</a:t>
            </a:r>
            <a:endParaRPr lang="en-US" sz="20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8999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5</a:t>
            </a:r>
            <a:r>
              <a:rPr lang="en-US" sz="1400" dirty="0" smtClean="0">
                <a:latin typeface="Calibri Light"/>
                <a:cs typeface="Calibri Light"/>
              </a:rPr>
              <a:t>.st b[1]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0" cy="1540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4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latin typeface="Calibri Light"/>
                <a:cs typeface="Calibri Light"/>
              </a:rPr>
              <a:t>[2] = 1;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alibri Light"/>
                <a:cs typeface="Calibri Light"/>
              </a:rPr>
              <a:t>…</a:t>
            </a:r>
            <a:endParaRPr lang="en-US" sz="20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8999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5</a:t>
            </a:r>
            <a:r>
              <a:rPr lang="en-US" sz="1400" dirty="0" smtClean="0">
                <a:latin typeface="Calibri Light"/>
                <a:cs typeface="Calibri Light"/>
              </a:rPr>
              <a:t>.st b[1]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0" cy="1540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993725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9.ld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>
            <a:off x="5450932" y="2828919"/>
            <a:ext cx="4564" cy="163429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989161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11.st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H="1">
            <a:off x="5450932" y="3339820"/>
            <a:ext cx="4564" cy="141018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>
            <a:off x="5450932" y="3828310"/>
            <a:ext cx="0" cy="15401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5" idx="6"/>
            <a:endCxn id="136" idx="2"/>
          </p:cNvCxnSpPr>
          <p:nvPr/>
        </p:nvCxnSpPr>
        <p:spPr>
          <a:xfrm>
            <a:off x="5915487" y="1680771"/>
            <a:ext cx="63628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[2] = 2;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…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8999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5</a:t>
            </a:r>
            <a:r>
              <a:rPr lang="en-US" sz="1400" dirty="0" smtClean="0">
                <a:latin typeface="Calibri Light"/>
                <a:cs typeface="Calibri Light"/>
              </a:rPr>
              <a:t>.st b[1]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0" cy="1540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993725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9.ld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>
            <a:off x="5450932" y="2828919"/>
            <a:ext cx="4564" cy="163429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989161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11.st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H="1">
            <a:off x="5450932" y="3339820"/>
            <a:ext cx="4564" cy="141018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>
            <a:off x="5450932" y="3828310"/>
            <a:ext cx="0" cy="15401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551767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12.i++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51767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13.ld a[2]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8" name="Straight Arrow Connector 137"/>
          <p:cNvCxnSpPr>
            <a:stCxn id="136" idx="4"/>
            <a:endCxn id="137" idx="0"/>
          </p:cNvCxnSpPr>
          <p:nvPr/>
        </p:nvCxnSpPr>
        <p:spPr>
          <a:xfrm>
            <a:off x="7013538" y="1854507"/>
            <a:ext cx="0" cy="14978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6548983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14.&amp;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0" name="Straight Arrow Connector 139"/>
          <p:cNvCxnSpPr>
            <a:stCxn id="137" idx="4"/>
            <a:endCxn id="139" idx="0"/>
          </p:cNvCxnSpPr>
          <p:nvPr/>
        </p:nvCxnSpPr>
        <p:spPr>
          <a:xfrm flipH="1">
            <a:off x="7010754" y="2351762"/>
            <a:ext cx="2784" cy="12968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553547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15.ld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2" name="Straight Arrow Connector 141"/>
          <p:cNvCxnSpPr>
            <a:stCxn id="139" idx="4"/>
            <a:endCxn id="141" idx="0"/>
          </p:cNvCxnSpPr>
          <p:nvPr/>
        </p:nvCxnSpPr>
        <p:spPr>
          <a:xfrm>
            <a:off x="7010754" y="2828919"/>
            <a:ext cx="4564" cy="163429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548983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16.b[2]++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8983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17.st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5" name="Straight Arrow Connector 144"/>
          <p:cNvCxnSpPr>
            <a:stCxn id="141" idx="4"/>
            <a:endCxn id="143" idx="0"/>
          </p:cNvCxnSpPr>
          <p:nvPr/>
        </p:nvCxnSpPr>
        <p:spPr>
          <a:xfrm flipH="1">
            <a:off x="7010754" y="3339820"/>
            <a:ext cx="4564" cy="14101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3" idx="4"/>
            <a:endCxn id="144" idx="0"/>
          </p:cNvCxnSpPr>
          <p:nvPr/>
        </p:nvCxnSpPr>
        <p:spPr>
          <a:xfrm>
            <a:off x="7010754" y="3828310"/>
            <a:ext cx="0" cy="15401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2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5" idx="6"/>
            <a:endCxn id="136" idx="2"/>
          </p:cNvCxnSpPr>
          <p:nvPr/>
        </p:nvCxnSpPr>
        <p:spPr>
          <a:xfrm>
            <a:off x="5915487" y="1680771"/>
            <a:ext cx="63628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[2] = 2;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…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8999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5</a:t>
            </a:r>
            <a:r>
              <a:rPr lang="en-US" sz="1400" dirty="0" smtClean="0">
                <a:latin typeface="Calibri Light"/>
                <a:cs typeface="Calibri Light"/>
              </a:rPr>
              <a:t>.st b[1]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0" cy="1540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993725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9.ld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>
            <a:off x="5450932" y="2828919"/>
            <a:ext cx="4564" cy="163429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64365" y="3982322"/>
            <a:ext cx="1593272" cy="820587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11.st b[2]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H="1">
            <a:off x="5450932" y="3339820"/>
            <a:ext cx="4564" cy="141018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>
            <a:off x="5450932" y="3828310"/>
            <a:ext cx="10069" cy="154012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551767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12.i++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51767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13.ld a[2]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8" name="Straight Arrow Connector 137"/>
          <p:cNvCxnSpPr>
            <a:stCxn id="136" idx="4"/>
            <a:endCxn id="137" idx="0"/>
          </p:cNvCxnSpPr>
          <p:nvPr/>
        </p:nvCxnSpPr>
        <p:spPr>
          <a:xfrm>
            <a:off x="7013538" y="1854507"/>
            <a:ext cx="0" cy="14978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6548983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14.&amp;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0" name="Straight Arrow Connector 139"/>
          <p:cNvCxnSpPr>
            <a:stCxn id="137" idx="4"/>
            <a:endCxn id="139" idx="0"/>
          </p:cNvCxnSpPr>
          <p:nvPr/>
        </p:nvCxnSpPr>
        <p:spPr>
          <a:xfrm flipH="1">
            <a:off x="7010754" y="2351762"/>
            <a:ext cx="2784" cy="12968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9" idx="4"/>
            <a:endCxn id="141" idx="0"/>
          </p:cNvCxnSpPr>
          <p:nvPr/>
        </p:nvCxnSpPr>
        <p:spPr>
          <a:xfrm flipV="1">
            <a:off x="7010754" y="2708049"/>
            <a:ext cx="30031" cy="1208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548983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16.b[2]++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8983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17.st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5" name="Straight Arrow Connector 144"/>
          <p:cNvCxnSpPr>
            <a:stCxn id="141" idx="4"/>
            <a:endCxn id="143" idx="0"/>
          </p:cNvCxnSpPr>
          <p:nvPr/>
        </p:nvCxnSpPr>
        <p:spPr>
          <a:xfrm flipH="1" flipV="1">
            <a:off x="7010754" y="3480838"/>
            <a:ext cx="30031" cy="50171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3" idx="4"/>
            <a:endCxn id="144" idx="0"/>
          </p:cNvCxnSpPr>
          <p:nvPr/>
        </p:nvCxnSpPr>
        <p:spPr>
          <a:xfrm>
            <a:off x="7010754" y="3828310"/>
            <a:ext cx="0" cy="15401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240685" y="2708049"/>
            <a:ext cx="1600200" cy="822960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15.ld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5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9442" y="2073419"/>
            <a:ext cx="3304355" cy="2603719"/>
            <a:chOff x="604153" y="1489505"/>
            <a:chExt cx="3304355" cy="2603719"/>
          </a:xfrm>
        </p:grpSpPr>
        <p:sp>
          <p:nvSpPr>
            <p:cNvPr id="5" name="Rounded Rectangle 4"/>
            <p:cNvSpPr/>
            <p:nvPr/>
          </p:nvSpPr>
          <p:spPr>
            <a:xfrm>
              <a:off x="604153" y="1489505"/>
              <a:ext cx="3304355" cy="2603719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2792" y="1590440"/>
              <a:ext cx="690462" cy="2399548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GPU/DSP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16146" y="1590441"/>
              <a:ext cx="726046" cy="633481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6146" y="2309973"/>
              <a:ext cx="1621551" cy="353089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Buses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29972" y="1590441"/>
              <a:ext cx="579900" cy="239954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Mem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Inter-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16146" y="2749954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651" y="1590441"/>
              <a:ext cx="726046" cy="633481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6146" y="318533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6146" y="3633037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72501" y="2752988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2501" y="3188365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72501" y="363607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27335" y="2752988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27335" y="3188365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27335" y="3636071"/>
              <a:ext cx="505922" cy="356951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0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5" idx="6"/>
            <a:endCxn id="136" idx="2"/>
          </p:cNvCxnSpPr>
          <p:nvPr/>
        </p:nvCxnSpPr>
        <p:spPr>
          <a:xfrm>
            <a:off x="5915487" y="1680771"/>
            <a:ext cx="63628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[2] = 2;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…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8999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5</a:t>
            </a:r>
            <a:r>
              <a:rPr lang="en-US" sz="1400" dirty="0" smtClean="0">
                <a:latin typeface="Calibri Light"/>
                <a:cs typeface="Calibri Light"/>
              </a:rPr>
              <a:t>.st b[1]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0" cy="1540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993725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9.ld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>
            <a:off x="5450932" y="2828919"/>
            <a:ext cx="4564" cy="163429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52820" y="3982322"/>
            <a:ext cx="1593272" cy="820587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11.st b[2]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H="1">
            <a:off x="5450932" y="3339820"/>
            <a:ext cx="4564" cy="141018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 flipH="1">
            <a:off x="5449456" y="3828310"/>
            <a:ext cx="1476" cy="154012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551767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12.i++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51767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13.ld a[2]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8" name="Straight Arrow Connector 137"/>
          <p:cNvCxnSpPr>
            <a:stCxn id="136" idx="4"/>
            <a:endCxn id="137" idx="0"/>
          </p:cNvCxnSpPr>
          <p:nvPr/>
        </p:nvCxnSpPr>
        <p:spPr>
          <a:xfrm>
            <a:off x="7013538" y="1854507"/>
            <a:ext cx="0" cy="14978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6548983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14.&amp;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0" name="Straight Arrow Connector 139"/>
          <p:cNvCxnSpPr>
            <a:stCxn id="137" idx="4"/>
            <a:endCxn id="139" idx="0"/>
          </p:cNvCxnSpPr>
          <p:nvPr/>
        </p:nvCxnSpPr>
        <p:spPr>
          <a:xfrm flipH="1">
            <a:off x="7010754" y="2351762"/>
            <a:ext cx="2784" cy="12968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9" idx="4"/>
            <a:endCxn id="141" idx="0"/>
          </p:cNvCxnSpPr>
          <p:nvPr/>
        </p:nvCxnSpPr>
        <p:spPr>
          <a:xfrm flipV="1">
            <a:off x="7010754" y="2708049"/>
            <a:ext cx="30031" cy="1208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548983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16.b[2]++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8983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17.st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5" name="Straight Arrow Connector 144"/>
          <p:cNvCxnSpPr>
            <a:stCxn id="141" idx="4"/>
            <a:endCxn id="143" idx="0"/>
          </p:cNvCxnSpPr>
          <p:nvPr/>
        </p:nvCxnSpPr>
        <p:spPr>
          <a:xfrm flipH="1" flipV="1">
            <a:off x="7010754" y="3480838"/>
            <a:ext cx="30031" cy="50171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3" idx="4"/>
            <a:endCxn id="144" idx="0"/>
          </p:cNvCxnSpPr>
          <p:nvPr/>
        </p:nvCxnSpPr>
        <p:spPr>
          <a:xfrm>
            <a:off x="7010754" y="3828310"/>
            <a:ext cx="0" cy="15401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240685" y="2708049"/>
            <a:ext cx="1600200" cy="822960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15.ld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88" name="Curved Connector 87"/>
          <p:cNvCxnSpPr>
            <a:stCxn id="133" idx="4"/>
            <a:endCxn id="141" idx="0"/>
          </p:cNvCxnSpPr>
          <p:nvPr/>
        </p:nvCxnSpPr>
        <p:spPr>
          <a:xfrm rot="5400000" flipH="1" flipV="1">
            <a:off x="5197690" y="2959814"/>
            <a:ext cx="2094860" cy="1591329"/>
          </a:xfrm>
          <a:prstGeom prst="curvedConnector5">
            <a:avLst>
              <a:gd name="adj1" fmla="val -10912"/>
              <a:gd name="adj2" fmla="val 38403"/>
              <a:gd name="adj3" fmla="val 110912"/>
            </a:avLst>
          </a:prstGeom>
          <a:ln w="190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3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5" idx="6"/>
            <a:endCxn id="136" idx="2"/>
          </p:cNvCxnSpPr>
          <p:nvPr/>
        </p:nvCxnSpPr>
        <p:spPr>
          <a:xfrm>
            <a:off x="5915487" y="1680771"/>
            <a:ext cx="63628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[2] = 2;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…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2784" cy="18864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 flipH="1" flipV="1">
            <a:off x="5445992" y="2726813"/>
            <a:ext cx="4940" cy="102106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52820" y="3982322"/>
            <a:ext cx="1593272" cy="820587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11.st b[2]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V="1">
            <a:off x="5445992" y="3480838"/>
            <a:ext cx="4940" cy="6893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 flipH="1">
            <a:off x="5449456" y="3828310"/>
            <a:ext cx="1476" cy="154012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551767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12.i++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51767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13.ld a[2]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8" name="Straight Arrow Connector 137"/>
          <p:cNvCxnSpPr>
            <a:stCxn id="136" idx="4"/>
            <a:endCxn id="137" idx="0"/>
          </p:cNvCxnSpPr>
          <p:nvPr/>
        </p:nvCxnSpPr>
        <p:spPr>
          <a:xfrm>
            <a:off x="7013538" y="1854507"/>
            <a:ext cx="0" cy="14978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6548983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14.&amp;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0" name="Straight Arrow Connector 139"/>
          <p:cNvCxnSpPr>
            <a:stCxn id="137" idx="4"/>
            <a:endCxn id="139" idx="0"/>
          </p:cNvCxnSpPr>
          <p:nvPr/>
        </p:nvCxnSpPr>
        <p:spPr>
          <a:xfrm flipH="1">
            <a:off x="7010754" y="2351762"/>
            <a:ext cx="2784" cy="12968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9" idx="4"/>
            <a:endCxn id="141" idx="0"/>
          </p:cNvCxnSpPr>
          <p:nvPr/>
        </p:nvCxnSpPr>
        <p:spPr>
          <a:xfrm flipV="1">
            <a:off x="7010754" y="2708049"/>
            <a:ext cx="30031" cy="1208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548983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16.b[2]++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8983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17.st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5" name="Straight Arrow Connector 144"/>
          <p:cNvCxnSpPr>
            <a:stCxn id="141" idx="4"/>
            <a:endCxn id="143" idx="0"/>
          </p:cNvCxnSpPr>
          <p:nvPr/>
        </p:nvCxnSpPr>
        <p:spPr>
          <a:xfrm flipH="1" flipV="1">
            <a:off x="7010754" y="3480838"/>
            <a:ext cx="30031" cy="50171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3" idx="4"/>
            <a:endCxn id="144" idx="0"/>
          </p:cNvCxnSpPr>
          <p:nvPr/>
        </p:nvCxnSpPr>
        <p:spPr>
          <a:xfrm>
            <a:off x="7010754" y="3828310"/>
            <a:ext cx="0" cy="15401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240685" y="2708049"/>
            <a:ext cx="1600200" cy="822960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15.ld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88" name="Curved Connector 87"/>
          <p:cNvCxnSpPr>
            <a:stCxn id="133" idx="4"/>
            <a:endCxn id="141" idx="0"/>
          </p:cNvCxnSpPr>
          <p:nvPr/>
        </p:nvCxnSpPr>
        <p:spPr>
          <a:xfrm rot="5400000" flipH="1" flipV="1">
            <a:off x="5197690" y="2959814"/>
            <a:ext cx="2094860" cy="1591329"/>
          </a:xfrm>
          <a:prstGeom prst="curvedConnector5">
            <a:avLst>
              <a:gd name="adj1" fmla="val -10912"/>
              <a:gd name="adj2" fmla="val 38403"/>
              <a:gd name="adj3" fmla="val 110912"/>
            </a:avLst>
          </a:prstGeom>
          <a:ln w="190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3093454" y="4016958"/>
            <a:ext cx="1600200" cy="8229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latin typeface="Calibri Light"/>
                <a:cs typeface="Calibri Light"/>
              </a:rPr>
              <a:t>5</a:t>
            </a:r>
            <a:r>
              <a:rPr lang="en-US" sz="2400" dirty="0" smtClean="0">
                <a:latin typeface="Calibri Light"/>
                <a:cs typeface="Calibri Light"/>
              </a:rPr>
              <a:t>.st b[1]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45892" y="2726813"/>
            <a:ext cx="1600200" cy="8229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9.ld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Ambiguation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031420" y="5029200"/>
            <a:ext cx="655380" cy="6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6353" y="1920904"/>
            <a:ext cx="228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for(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=0; 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&lt;N; ++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)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{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  bucket[ a[</a:t>
            </a:r>
            <a:r>
              <a:rPr lang="en-US" sz="1400" dirty="0" err="1" smtClean="0">
                <a:latin typeface="Calibri Light"/>
                <a:cs typeface="Calibri Light"/>
              </a:rPr>
              <a:t>i</a:t>
            </a:r>
            <a:r>
              <a:rPr lang="en-US" sz="1400" dirty="0" smtClean="0">
                <a:latin typeface="Calibri Light"/>
                <a:cs typeface="Calibri Light"/>
              </a:rPr>
              <a:t>] &amp; 0x11 ]++;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}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40207" y="1937694"/>
            <a:ext cx="468459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253036" y="2397958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53036" y="2893713"/>
            <a:ext cx="46717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84167" y="3392545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431783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0.i=0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431783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1.ld a[0]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97" name="Straight Arrow Connector 96"/>
          <p:cNvCxnSpPr>
            <a:stCxn id="87" idx="4"/>
            <a:endCxn id="93" idx="0"/>
          </p:cNvCxnSpPr>
          <p:nvPr/>
        </p:nvCxnSpPr>
        <p:spPr>
          <a:xfrm>
            <a:off x="3893554" y="1854507"/>
            <a:ext cx="0" cy="14978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6"/>
            <a:endCxn id="125" idx="2"/>
          </p:cNvCxnSpPr>
          <p:nvPr/>
        </p:nvCxnSpPr>
        <p:spPr>
          <a:xfrm>
            <a:off x="4355325" y="1680771"/>
            <a:ext cx="63662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5" idx="6"/>
            <a:endCxn id="136" idx="2"/>
          </p:cNvCxnSpPr>
          <p:nvPr/>
        </p:nvCxnSpPr>
        <p:spPr>
          <a:xfrm>
            <a:off x="5915487" y="1680771"/>
            <a:ext cx="63628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428999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2.&amp;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0" name="Straight Arrow Connector 109"/>
          <p:cNvCxnSpPr>
            <a:stCxn id="93" idx="4"/>
            <a:endCxn id="109" idx="0"/>
          </p:cNvCxnSpPr>
          <p:nvPr/>
        </p:nvCxnSpPr>
        <p:spPr>
          <a:xfrm flipH="1">
            <a:off x="3890770" y="2351762"/>
            <a:ext cx="2784" cy="12968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ight Arrow 114"/>
          <p:cNvSpPr/>
          <p:nvPr/>
        </p:nvSpPr>
        <p:spPr>
          <a:xfrm>
            <a:off x="2286000" y="2286000"/>
            <a:ext cx="564699" cy="466156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alibri Light"/>
              <a:cs typeface="Calibri Ligh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0697" y="3179388"/>
            <a:ext cx="188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/>
                <a:cs typeface="Calibri Light"/>
              </a:rPr>
              <a:t>Input: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[0] = 1;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[1] = 2;</a:t>
            </a:r>
          </a:p>
          <a:p>
            <a:r>
              <a:rPr lang="en-US" sz="2000" dirty="0">
                <a:latin typeface="Calibri Light"/>
                <a:cs typeface="Calibri Light"/>
              </a:rPr>
              <a:t>a</a:t>
            </a:r>
            <a:r>
              <a:rPr lang="en-US" sz="2000" dirty="0" smtClean="0">
                <a:latin typeface="Calibri Light"/>
                <a:cs typeface="Calibri Light"/>
              </a:rPr>
              <a:t>[2] = 2;</a:t>
            </a:r>
          </a:p>
          <a:p>
            <a:r>
              <a:rPr lang="en-US" sz="2000" dirty="0" smtClean="0">
                <a:latin typeface="Calibri Light"/>
                <a:cs typeface="Calibri Light"/>
              </a:rPr>
              <a:t>…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433563" y="299234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3</a:t>
            </a:r>
            <a:r>
              <a:rPr lang="en-US" sz="1400" dirty="0" smtClean="0">
                <a:latin typeface="Calibri Light"/>
                <a:cs typeface="Calibri Light"/>
              </a:rPr>
              <a:t>.ld </a:t>
            </a:r>
            <a:r>
              <a:rPr lang="en-US" sz="1400" dirty="0">
                <a:latin typeface="Calibri Light"/>
                <a:cs typeface="Calibri Light"/>
              </a:rPr>
              <a:t>b</a:t>
            </a:r>
            <a:r>
              <a:rPr lang="en-US" sz="1400" dirty="0" smtClean="0">
                <a:latin typeface="Calibri Light"/>
                <a:cs typeface="Calibri Light"/>
              </a:rPr>
              <a:t>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18" name="Straight Arrow Connector 117"/>
          <p:cNvCxnSpPr>
            <a:stCxn id="109" idx="4"/>
            <a:endCxn id="117" idx="0"/>
          </p:cNvCxnSpPr>
          <p:nvPr/>
        </p:nvCxnSpPr>
        <p:spPr>
          <a:xfrm>
            <a:off x="3890770" y="2828919"/>
            <a:ext cx="4564" cy="16342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8999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4.b[1]++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3284167" y="3880474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93098" y="4379238"/>
            <a:ext cx="4640633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7" idx="4"/>
            <a:endCxn id="119" idx="0"/>
          </p:cNvCxnSpPr>
          <p:nvPr/>
        </p:nvCxnSpPr>
        <p:spPr>
          <a:xfrm flipH="1">
            <a:off x="3890770" y="3339820"/>
            <a:ext cx="4564" cy="14101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9" idx="4"/>
            <a:endCxn id="120" idx="0"/>
          </p:cNvCxnSpPr>
          <p:nvPr/>
        </p:nvCxnSpPr>
        <p:spPr>
          <a:xfrm>
            <a:off x="3890770" y="3828310"/>
            <a:ext cx="2784" cy="18864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91945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6</a:t>
            </a:r>
            <a:r>
              <a:rPr lang="en-US" sz="1400" dirty="0" smtClean="0">
                <a:latin typeface="Calibri Light"/>
                <a:cs typeface="Calibri Light"/>
              </a:rPr>
              <a:t>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991945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7</a:t>
            </a:r>
            <a:r>
              <a:rPr lang="en-US" sz="1400" dirty="0" smtClean="0">
                <a:latin typeface="Calibri Light"/>
                <a:cs typeface="Calibri Light"/>
              </a:rPr>
              <a:t>.ld a[1]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7" name="Straight Arrow Connector 126"/>
          <p:cNvCxnSpPr>
            <a:stCxn id="125" idx="4"/>
            <a:endCxn id="126" idx="0"/>
          </p:cNvCxnSpPr>
          <p:nvPr/>
        </p:nvCxnSpPr>
        <p:spPr>
          <a:xfrm>
            <a:off x="5453716" y="1854507"/>
            <a:ext cx="0" cy="14978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989161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latin typeface="Calibri Light"/>
                <a:cs typeface="Calibri Light"/>
              </a:rPr>
              <a:t>8</a:t>
            </a:r>
            <a:r>
              <a:rPr lang="en-US" sz="1400" dirty="0" smtClean="0">
                <a:latin typeface="Calibri Light"/>
                <a:cs typeface="Calibri Light"/>
              </a:rPr>
              <a:t>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29" name="Straight Arrow Connector 128"/>
          <p:cNvCxnSpPr>
            <a:stCxn id="126" idx="4"/>
            <a:endCxn id="128" idx="0"/>
          </p:cNvCxnSpPr>
          <p:nvPr/>
        </p:nvCxnSpPr>
        <p:spPr>
          <a:xfrm flipH="1">
            <a:off x="5450932" y="2351762"/>
            <a:ext cx="2784" cy="12968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8" idx="4"/>
            <a:endCxn id="130" idx="0"/>
          </p:cNvCxnSpPr>
          <p:nvPr/>
        </p:nvCxnSpPr>
        <p:spPr>
          <a:xfrm flipH="1" flipV="1">
            <a:off x="5445992" y="2726813"/>
            <a:ext cx="4940" cy="102106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989161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10.b[2]++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52820" y="3982322"/>
            <a:ext cx="1593272" cy="820587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11.st b[2]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134" name="Straight Arrow Connector 133"/>
          <p:cNvCxnSpPr>
            <a:stCxn id="130" idx="4"/>
            <a:endCxn id="132" idx="0"/>
          </p:cNvCxnSpPr>
          <p:nvPr/>
        </p:nvCxnSpPr>
        <p:spPr>
          <a:xfrm flipV="1">
            <a:off x="5445992" y="3480838"/>
            <a:ext cx="4940" cy="6893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33" idx="0"/>
          </p:cNvCxnSpPr>
          <p:nvPr/>
        </p:nvCxnSpPr>
        <p:spPr>
          <a:xfrm flipH="1">
            <a:off x="5449456" y="3828310"/>
            <a:ext cx="1476" cy="154012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551767" y="1507035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12.i++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51767" y="2004290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13.ld a[2]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38" name="Straight Arrow Connector 137"/>
          <p:cNvCxnSpPr>
            <a:stCxn id="136" idx="4"/>
            <a:endCxn id="137" idx="0"/>
          </p:cNvCxnSpPr>
          <p:nvPr/>
        </p:nvCxnSpPr>
        <p:spPr>
          <a:xfrm>
            <a:off x="7013538" y="1854507"/>
            <a:ext cx="0" cy="14978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6548983" y="2481447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14.&amp;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0" name="Straight Arrow Connector 139"/>
          <p:cNvCxnSpPr>
            <a:stCxn id="137" idx="4"/>
            <a:endCxn id="139" idx="0"/>
          </p:cNvCxnSpPr>
          <p:nvPr/>
        </p:nvCxnSpPr>
        <p:spPr>
          <a:xfrm flipH="1">
            <a:off x="7010754" y="2351762"/>
            <a:ext cx="2784" cy="12968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9" idx="4"/>
            <a:endCxn id="141" idx="0"/>
          </p:cNvCxnSpPr>
          <p:nvPr/>
        </p:nvCxnSpPr>
        <p:spPr>
          <a:xfrm flipV="1">
            <a:off x="7010754" y="2708049"/>
            <a:ext cx="30031" cy="1208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548983" y="3480838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16.b[2]++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8983" y="3982323"/>
            <a:ext cx="923542" cy="347472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17.st b[2]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5" name="Straight Arrow Connector 144"/>
          <p:cNvCxnSpPr>
            <a:stCxn id="141" idx="4"/>
            <a:endCxn id="143" idx="0"/>
          </p:cNvCxnSpPr>
          <p:nvPr/>
        </p:nvCxnSpPr>
        <p:spPr>
          <a:xfrm flipH="1" flipV="1">
            <a:off x="7010754" y="3480838"/>
            <a:ext cx="30031" cy="50171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3" idx="4"/>
            <a:endCxn id="144" idx="0"/>
          </p:cNvCxnSpPr>
          <p:nvPr/>
        </p:nvCxnSpPr>
        <p:spPr>
          <a:xfrm>
            <a:off x="7010754" y="3828310"/>
            <a:ext cx="0" cy="15401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240685" y="2708049"/>
            <a:ext cx="1600200" cy="822960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15.ld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88" name="Curved Connector 87"/>
          <p:cNvCxnSpPr>
            <a:stCxn id="133" idx="4"/>
            <a:endCxn id="141" idx="0"/>
          </p:cNvCxnSpPr>
          <p:nvPr/>
        </p:nvCxnSpPr>
        <p:spPr>
          <a:xfrm rot="5400000" flipH="1" flipV="1">
            <a:off x="5197690" y="2959814"/>
            <a:ext cx="2094860" cy="1591329"/>
          </a:xfrm>
          <a:prstGeom prst="curvedConnector5">
            <a:avLst>
              <a:gd name="adj1" fmla="val -10912"/>
              <a:gd name="adj2" fmla="val 38403"/>
              <a:gd name="adj3" fmla="val 110912"/>
            </a:avLst>
          </a:prstGeom>
          <a:ln w="19050" cmpd="sng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3093454" y="4016958"/>
            <a:ext cx="1600200" cy="8229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latin typeface="Calibri Light"/>
                <a:cs typeface="Calibri Light"/>
              </a:rPr>
              <a:t>5</a:t>
            </a:r>
            <a:r>
              <a:rPr lang="en-US" sz="2400" dirty="0" smtClean="0">
                <a:latin typeface="Calibri Light"/>
                <a:cs typeface="Calibri Light"/>
              </a:rPr>
              <a:t>.st b[1]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45892" y="2726813"/>
            <a:ext cx="1600200" cy="8229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latin typeface="Calibri Light"/>
                <a:cs typeface="Calibri Light"/>
              </a:rPr>
              <a:t>9.ld </a:t>
            </a:r>
            <a:r>
              <a:rPr lang="en-US" sz="2400" dirty="0">
                <a:latin typeface="Calibri Light"/>
                <a:cs typeface="Calibri Light"/>
              </a:rPr>
              <a:t>b</a:t>
            </a:r>
            <a:r>
              <a:rPr lang="en-US" sz="2400" dirty="0" smtClean="0">
                <a:latin typeface="Calibri Light"/>
                <a:cs typeface="Calibri Light"/>
              </a:rPr>
              <a:t>[2]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91" name="Curved Connector 90"/>
          <p:cNvCxnSpPr>
            <a:stCxn id="120" idx="4"/>
            <a:endCxn id="130" idx="0"/>
          </p:cNvCxnSpPr>
          <p:nvPr/>
        </p:nvCxnSpPr>
        <p:spPr>
          <a:xfrm rot="5400000" flipH="1" flipV="1">
            <a:off x="3613220" y="3007147"/>
            <a:ext cx="2113105" cy="1552438"/>
          </a:xfrm>
          <a:prstGeom prst="curvedConnector5">
            <a:avLst>
              <a:gd name="adj1" fmla="val -10818"/>
              <a:gd name="adj2" fmla="val 35373"/>
              <a:gd name="adj3" fmla="val 110818"/>
            </a:avLst>
          </a:prstGeom>
          <a:ln w="19050" cmpd="sng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107684" y="2670170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48336" y="2316226"/>
            <a:ext cx="3404031" cy="2555512"/>
            <a:chOff x="3248336" y="2316226"/>
            <a:chExt cx="3404031" cy="2555512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0146" y="2316226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>
                  <a:solidFill>
                    <a:srgbClr val="800000"/>
                  </a:solidFill>
                  <a:latin typeface="Calibri"/>
                  <a:cs typeface="Calibri"/>
                </a:rPr>
                <a:t>4</a:t>
              </a:r>
              <a:endParaRPr lang="en-US" sz="2200" b="1" dirty="0" smtClean="0">
                <a:solidFill>
                  <a:srgbClr val="800000"/>
                </a:solidFill>
                <a:latin typeface="Calibri"/>
                <a:cs typeface="Calibri"/>
              </a:endParaRP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altLang="zh-CN" sz="2200" b="1" dirty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5716" y="3789240"/>
            <a:ext cx="4241084" cy="1362498"/>
            <a:chOff x="4445716" y="3789240"/>
            <a:chExt cx="4241084" cy="1362498"/>
          </a:xfrm>
          <a:effectLst/>
        </p:grpSpPr>
        <p:sp>
          <p:nvSpPr>
            <p:cNvPr id="14" name="Oval 1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4579" y="3789240"/>
              <a:ext cx="33122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 Light"/>
                  <a:cs typeface="Calibri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 Design Parameters: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>
                  <a:latin typeface="Calibri Light"/>
                  <a:cs typeface="Calibri Light"/>
                </a:rPr>
                <a:t> Memory BW &lt;=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2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zh-CN" altLang="en-US" sz="2200" b="1" dirty="0">
                  <a:latin typeface="Calibri"/>
                  <a:cs typeface="Calibri"/>
                </a:rPr>
                <a:t> </a:t>
              </a:r>
              <a:r>
                <a:rPr lang="en-US" sz="22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1</a:t>
              </a:r>
              <a:r>
                <a:rPr lang="en-US" sz="2200" b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 Light"/>
                  <a:cs typeface="Calibri Light"/>
                </a:rPr>
                <a:t>Adder 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Power-Performance per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dirty="0"/>
              <a:t>From C to Design </a:t>
            </a:r>
            <a:r>
              <a:rPr lang="en-US" sz="2200" dirty="0" smtClean="0"/>
              <a:t>Space</a:t>
            </a:r>
            <a:br>
              <a:rPr lang="en-US" sz="2200" dirty="0" smtClean="0"/>
            </a:br>
            <a:r>
              <a:rPr lang="en-US" dirty="0" smtClean="0"/>
              <a:t>Design Space of an Algorithm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364192" y="2670170"/>
            <a:ext cx="2173334" cy="2481568"/>
          </a:xfrm>
          <a:custGeom>
            <a:avLst/>
            <a:gdLst>
              <a:gd name="connsiteX0" fmla="*/ 0 w 2562844"/>
              <a:gd name="connsiteY0" fmla="*/ 0 h 1327294"/>
              <a:gd name="connsiteX1" fmla="*/ 1040438 w 2562844"/>
              <a:gd name="connsiteY1" fmla="*/ 1147622 h 1327294"/>
              <a:gd name="connsiteX2" fmla="*/ 2562844 w 2562844"/>
              <a:gd name="connsiteY2" fmla="*/ 1323591 h 132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844" h="1327294">
                <a:moveTo>
                  <a:pt x="0" y="0"/>
                </a:moveTo>
                <a:cubicBezTo>
                  <a:pt x="306648" y="463512"/>
                  <a:pt x="613297" y="927024"/>
                  <a:pt x="1040438" y="1147622"/>
                </a:cubicBezTo>
                <a:cubicBezTo>
                  <a:pt x="1467579" y="1368220"/>
                  <a:pt x="2562844" y="1323591"/>
                  <a:pt x="2562844" y="1323591"/>
                </a:cubicBezTo>
              </a:path>
            </a:pathLst>
          </a:custGeom>
          <a:ln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27325" y="5378523"/>
            <a:ext cx="28612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2034975" y="2738992"/>
            <a:ext cx="0" cy="26395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4246801" y="5446728"/>
            <a:ext cx="8966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Cycle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225826" y="2670170"/>
            <a:ext cx="77854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 Light"/>
                <a:cs typeface="Calibri Light"/>
              </a:rPr>
              <a:t>Power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77847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494240" y="319598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8336" y="477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656" y="346170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45716" y="505992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78536" y="379480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70587" y="3023548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68245" y="393251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43521" y="4354801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4682" y="351721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2631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4750" y="4419089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68106" y="461356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56466" y="3069453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46560" y="3888566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18287" y="2693087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61001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0055" y="2677784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38213" y="4207332"/>
            <a:ext cx="91810" cy="91810"/>
          </a:xfrm>
          <a:prstGeom prst="ellipse">
            <a:avLst/>
          </a:prstGeom>
          <a:solidFill>
            <a:srgbClr val="339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Cycle-Level Activity</a:t>
            </a:r>
            <a:endParaRPr lang="en-US" dirty="0"/>
          </a:p>
        </p:txBody>
      </p:sp>
      <p:pic>
        <p:nvPicPr>
          <p:cNvPr id="5" name="Picture 4" descr="f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78" y="1403786"/>
            <a:ext cx="5799657" cy="4349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4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3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Units Power Model</a:t>
            </a:r>
          </a:p>
          <a:p>
            <a:pPr lvl="1"/>
            <a:r>
              <a:rPr lang="en-US" dirty="0" err="1" smtClean="0"/>
              <a:t>Microbenchmarks</a:t>
            </a:r>
            <a:r>
              <a:rPr lang="en-US" dirty="0" smtClean="0"/>
              <a:t> characterize various FUs.</a:t>
            </a:r>
          </a:p>
          <a:p>
            <a:pPr lvl="1"/>
            <a:r>
              <a:rPr lang="en-US" dirty="0" smtClean="0"/>
              <a:t>Design Compiler with 40nm Standard Cell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2709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12857"/>
              </p:ext>
            </p:extLst>
          </p:nvPr>
        </p:nvGraphicFramePr>
        <p:xfrm>
          <a:off x="1789113" y="3273425"/>
          <a:ext cx="46466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2628900" imgH="393700" progId="Equation.3">
                  <p:embed/>
                </p:oleObj>
              </mc:Choice>
              <mc:Fallback>
                <p:oleObj name="Equation" r:id="rId6" imgW="262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9113" y="3273425"/>
                        <a:ext cx="46466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Content Placeholder 2"/>
          <p:cNvSpPr txBox="1">
            <a:spLocks/>
          </p:cNvSpPr>
          <p:nvPr/>
        </p:nvSpPr>
        <p:spPr>
          <a:xfrm>
            <a:off x="514350" y="4160384"/>
            <a:ext cx="8229600" cy="156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SRAM Power Model</a:t>
            </a:r>
          </a:p>
          <a:p>
            <a:pPr lvl="1"/>
            <a:r>
              <a:rPr lang="en-US" sz="2800" dirty="0"/>
              <a:t>Commercial register file and SRAM memory compilers with the same 40nm standard cell </a:t>
            </a:r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6961" y="2667113"/>
            <a:ext cx="1141245" cy="646331"/>
            <a:chOff x="1281512" y="2763331"/>
            <a:chExt cx="1141245" cy="646331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1169" y="2763332"/>
              <a:ext cx="1021934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Optimistic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IR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6745" y="2667110"/>
            <a:ext cx="1141245" cy="646331"/>
            <a:chOff x="1281512" y="2763331"/>
            <a:chExt cx="1141245" cy="646331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634" y="2763332"/>
              <a:ext cx="687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Initial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179" y="2667111"/>
            <a:ext cx="1141245" cy="646331"/>
            <a:chOff x="1281512" y="2763331"/>
            <a:chExt cx="1141245" cy="646331"/>
          </a:xfrm>
          <a:effectLst/>
        </p:grpSpPr>
        <p:sp>
          <p:nvSpPr>
            <p:cNvPr id="15" name="Rounded Rectangle 14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8328" y="2763332"/>
              <a:ext cx="907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Idealistic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80619" y="4264764"/>
            <a:ext cx="1306821" cy="9023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328" y="4272416"/>
            <a:ext cx="12931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Program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17725" y="4265365"/>
            <a:ext cx="1327022" cy="9023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0729" y="4266710"/>
            <a:ext cx="13416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/>
                <a:cs typeface="Calibri Light"/>
              </a:rPr>
              <a:t>Resource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Constrained </a:t>
            </a:r>
          </a:p>
          <a:p>
            <a:pPr algn="ctr"/>
            <a:r>
              <a:rPr lang="en-US" sz="1600" dirty="0" smtClean="0">
                <a:latin typeface="Calibri Light"/>
                <a:cs typeface="Calibri Light"/>
              </a:rPr>
              <a:t>DDDG</a:t>
            </a:r>
            <a:endParaRPr lang="en-US" sz="1600" dirty="0">
              <a:latin typeface="Calibri Light"/>
              <a:cs typeface="Calibri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1861" y="4425102"/>
            <a:ext cx="1212013" cy="624521"/>
            <a:chOff x="1281512" y="2763331"/>
            <a:chExt cx="1141245" cy="646331"/>
          </a:xfrm>
          <a:solidFill>
            <a:srgbClr val="FFFFFF"/>
          </a:solidFill>
          <a:effectLst/>
        </p:grpSpPr>
        <p:sp>
          <p:nvSpPr>
            <p:cNvPr id="30" name="Rounded Rectangle 29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09122" y="2763333"/>
              <a:ext cx="1086037" cy="605198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Power/Area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</p:grpSp>
      <p:cxnSp>
        <p:nvCxnSpPr>
          <p:cNvPr id="33" name="Straight Arrow Connector 32"/>
          <p:cNvCxnSpPr>
            <a:endCxn id="4" idx="1"/>
          </p:cNvCxnSpPr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12" idx="1"/>
          </p:cNvCxnSpPr>
          <p:nvPr/>
        </p:nvCxnSpPr>
        <p:spPr>
          <a:xfrm flipV="1">
            <a:off x="2828206" y="2990276"/>
            <a:ext cx="348539" cy="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3"/>
            <a:endCxn id="15" idx="1"/>
          </p:cNvCxnSpPr>
          <p:nvPr/>
        </p:nvCxnSpPr>
        <p:spPr>
          <a:xfrm>
            <a:off x="4317990" y="2990276"/>
            <a:ext cx="398189" cy="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  <a:endCxn id="27" idx="1"/>
          </p:cNvCxnSpPr>
          <p:nvPr/>
        </p:nvCxnSpPr>
        <p:spPr>
          <a:xfrm>
            <a:off x="3987440" y="4715926"/>
            <a:ext cx="330285" cy="60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5" idx="3"/>
            <a:endCxn id="19" idx="0"/>
          </p:cNvCxnSpPr>
          <p:nvPr/>
        </p:nvCxnSpPr>
        <p:spPr>
          <a:xfrm flipH="1">
            <a:off x="3340884" y="2990277"/>
            <a:ext cx="2516540" cy="1282139"/>
          </a:xfrm>
          <a:prstGeom prst="bentConnector4">
            <a:avLst>
              <a:gd name="adj1" fmla="val -9084"/>
              <a:gd name="adj2" fmla="val 42911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45440" y="203206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4790" y="2032070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09650" y="2057400"/>
            <a:ext cx="189445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Optimization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flipH="1">
            <a:off x="1645440" y="2226677"/>
            <a:ext cx="106421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4604106" y="2226677"/>
            <a:ext cx="145374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9751" y="5398176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56335" y="5415574"/>
            <a:ext cx="0" cy="63504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234" y="5592029"/>
            <a:ext cx="173896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Realization Phase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>
            <a:off x="2579752" y="5761306"/>
            <a:ext cx="153448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5853199" y="5761306"/>
            <a:ext cx="1703136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0" idx="3"/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63" name="Straight Arrow Connector 62"/>
          <p:cNvCxnSpPr>
            <a:stCxn id="27" idx="3"/>
            <a:endCxn id="31" idx="1"/>
          </p:cNvCxnSpPr>
          <p:nvPr/>
        </p:nvCxnSpPr>
        <p:spPr>
          <a:xfrm>
            <a:off x="5644747" y="4716527"/>
            <a:ext cx="476436" cy="96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6" idx="1"/>
          </p:cNvCxnSpPr>
          <p:nvPr/>
        </p:nvCxnSpPr>
        <p:spPr>
          <a:xfrm flipV="1">
            <a:off x="5814215" y="4273403"/>
            <a:ext cx="1988148" cy="443124"/>
          </a:xfrm>
          <a:prstGeom prst="bentConnector3">
            <a:avLst>
              <a:gd name="adj1" fmla="val 448"/>
            </a:avLst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8" idx="0"/>
            <a:endCxn id="97" idx="1"/>
          </p:cNvCxnSpPr>
          <p:nvPr/>
        </p:nvCxnSpPr>
        <p:spPr>
          <a:xfrm rot="5400000" flipH="1" flipV="1">
            <a:off x="6175188" y="2639535"/>
            <a:ext cx="433550" cy="2820800"/>
          </a:xfrm>
          <a:prstGeom prst="bentConnector2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  <a:endCxn id="18" idx="1"/>
          </p:cNvCxnSpPr>
          <p:nvPr/>
        </p:nvCxnSpPr>
        <p:spPr>
          <a:xfrm>
            <a:off x="1242116" y="4710868"/>
            <a:ext cx="1438503" cy="5058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52069" y="3062068"/>
            <a:ext cx="7402589" cy="1459459"/>
            <a:chOff x="852069" y="3062068"/>
            <a:chExt cx="7402589" cy="1459459"/>
          </a:xfrm>
          <a:effectLst/>
        </p:grpSpPr>
        <p:sp>
          <p:nvSpPr>
            <p:cNvPr id="26" name="TextBox 25"/>
            <p:cNvSpPr txBox="1"/>
            <p:nvPr/>
          </p:nvSpPr>
          <p:spPr>
            <a:xfrm>
              <a:off x="5070321" y="4213750"/>
              <a:ext cx="1187004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Calibri Light"/>
                  <a:cs typeface="Calibri Light"/>
                </a:rPr>
                <a:t>ModelSim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0321" y="3486808"/>
              <a:ext cx="1187004" cy="43088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latin typeface="Calibri Light"/>
                  <a:cs typeface="Calibri Light"/>
                </a:rPr>
                <a:t>Design </a:t>
              </a:r>
            </a:p>
            <a:p>
              <a:pPr algn="ctr"/>
              <a:r>
                <a:rPr lang="en-US" sz="1400" dirty="0" smtClean="0">
                  <a:latin typeface="Calibri Light"/>
                  <a:cs typeface="Calibri Light"/>
                </a:rPr>
                <a:t>Compiler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6" idx="3"/>
            </p:cNvCxnSpPr>
            <p:nvPr/>
          </p:nvCxnSpPr>
          <p:spPr>
            <a:xfrm flipV="1">
              <a:off x="6257325" y="3062069"/>
              <a:ext cx="1997333" cy="1305570"/>
            </a:xfrm>
            <a:prstGeom prst="bentConnector3">
              <a:avLst>
                <a:gd name="adj1" fmla="val 100559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7" idx="3"/>
            </p:cNvCxnSpPr>
            <p:nvPr/>
          </p:nvCxnSpPr>
          <p:spPr>
            <a:xfrm flipV="1">
              <a:off x="6257325" y="3062070"/>
              <a:ext cx="635579" cy="640182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5" idx="2"/>
              <a:endCxn id="67" idx="1"/>
            </p:cNvCxnSpPr>
            <p:nvPr/>
          </p:nvCxnSpPr>
          <p:spPr>
            <a:xfrm rot="16200000" flipH="1">
              <a:off x="1917009" y="1997128"/>
              <a:ext cx="957947" cy="3087827"/>
            </a:xfrm>
            <a:prstGeom prst="bentConnector2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7" idx="3"/>
              <a:endCxn id="27" idx="1"/>
            </p:cNvCxnSpPr>
            <p:nvPr/>
          </p:nvCxnSpPr>
          <p:spPr>
            <a:xfrm flipV="1">
              <a:off x="4727278" y="3702252"/>
              <a:ext cx="343043" cy="31776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26" idx="1"/>
            </p:cNvCxnSpPr>
            <p:nvPr/>
          </p:nvCxnSpPr>
          <p:spPr>
            <a:xfrm>
              <a:off x="4727278" y="4020016"/>
              <a:ext cx="343043" cy="34762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939896" y="3866127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Calibri Light"/>
                  <a:cs typeface="Calibri Light"/>
                </a:rPr>
                <a:t>Verilog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cxnSp>
          <p:nvCxnSpPr>
            <p:cNvPr id="72" name="Straight Arrow Connector 71"/>
            <p:cNvCxnSpPr>
              <a:stCxn id="26" idx="0"/>
              <a:endCxn id="27" idx="2"/>
            </p:cNvCxnSpPr>
            <p:nvPr/>
          </p:nvCxnSpPr>
          <p:spPr>
            <a:xfrm flipV="1">
              <a:off x="5663823" y="3917695"/>
              <a:ext cx="0" cy="29605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663823" y="3917695"/>
              <a:ext cx="787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/>
                  <a:cs typeface="Calibri Light"/>
                </a:rPr>
                <a:t>Activity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2754292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2754292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       Performance</a:t>
            </a:r>
            <a:endParaRPr lang="en-US" sz="1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1827927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1822503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1981816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1981816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4811" y="3504074"/>
            <a:ext cx="1139892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RTL Designer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4811" y="4174881"/>
            <a:ext cx="1143000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HLS C Tuning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8313" y="4161924"/>
            <a:ext cx="735628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Vivado</a:t>
            </a:r>
            <a:r>
              <a:rPr lang="en-US" sz="1400" dirty="0" smtClean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HLS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321" y="4213750"/>
            <a:ext cx="1187004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ModelSim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321" y="3486808"/>
            <a:ext cx="1187004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Design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Compiler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28" name="Elbow Connector 27"/>
          <p:cNvCxnSpPr>
            <a:stCxn id="26" idx="3"/>
          </p:cNvCxnSpPr>
          <p:nvPr/>
        </p:nvCxnSpPr>
        <p:spPr>
          <a:xfrm flipV="1">
            <a:off x="6257325" y="3062069"/>
            <a:ext cx="1997333" cy="1305570"/>
          </a:xfrm>
          <a:prstGeom prst="bentConnector3">
            <a:avLst>
              <a:gd name="adj1" fmla="val 10055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3"/>
          </p:cNvCxnSpPr>
          <p:nvPr/>
        </p:nvCxnSpPr>
        <p:spPr>
          <a:xfrm flipV="1">
            <a:off x="6257325" y="3062070"/>
            <a:ext cx="635579" cy="640182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</p:cNvCxnSpPr>
          <p:nvPr/>
        </p:nvCxnSpPr>
        <p:spPr>
          <a:xfrm rot="16200000" flipH="1">
            <a:off x="580756" y="3333381"/>
            <a:ext cx="985213" cy="442587"/>
          </a:xfrm>
          <a:prstGeom prst="bentConnector3">
            <a:avLst>
              <a:gd name="adj1" fmla="val 99700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V="1">
            <a:off x="1294656" y="3706821"/>
            <a:ext cx="350155" cy="34046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2"/>
          </p:cNvCxnSpPr>
          <p:nvPr/>
        </p:nvCxnSpPr>
        <p:spPr>
          <a:xfrm>
            <a:off x="1294656" y="4047283"/>
            <a:ext cx="350155" cy="3303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6"/>
            <a:endCxn id="27" idx="1"/>
          </p:cNvCxnSpPr>
          <p:nvPr/>
        </p:nvCxnSpPr>
        <p:spPr>
          <a:xfrm flipV="1">
            <a:off x="2784703" y="3702252"/>
            <a:ext cx="2285618" cy="45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6"/>
            <a:endCxn id="25" idx="1"/>
          </p:cNvCxnSpPr>
          <p:nvPr/>
        </p:nvCxnSpPr>
        <p:spPr>
          <a:xfrm flipV="1">
            <a:off x="2787811" y="4377368"/>
            <a:ext cx="240502" cy="26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26" idx="1"/>
          </p:cNvCxnSpPr>
          <p:nvPr/>
        </p:nvCxnSpPr>
        <p:spPr>
          <a:xfrm flipV="1">
            <a:off x="3763941" y="4367639"/>
            <a:ext cx="1306380" cy="97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1"/>
          </p:cNvCxnSpPr>
          <p:nvPr/>
        </p:nvCxnSpPr>
        <p:spPr>
          <a:xfrm flipV="1">
            <a:off x="4613120" y="3702252"/>
            <a:ext cx="457201" cy="67537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6" idx="1"/>
          </p:cNvCxnSpPr>
          <p:nvPr/>
        </p:nvCxnSpPr>
        <p:spPr>
          <a:xfrm>
            <a:off x="4613120" y="3706821"/>
            <a:ext cx="457201" cy="66081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9896" y="3866127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 Light"/>
                <a:cs typeface="Calibri Light"/>
              </a:rPr>
              <a:t>Verilog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72" name="Straight Arrow Connector 71"/>
          <p:cNvCxnSpPr>
            <a:stCxn id="26" idx="0"/>
            <a:endCxn id="27" idx="2"/>
          </p:cNvCxnSpPr>
          <p:nvPr/>
        </p:nvCxnSpPr>
        <p:spPr>
          <a:xfrm flipV="1">
            <a:off x="5663823" y="3917695"/>
            <a:ext cx="0" cy="29605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63823" y="3917695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Activity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3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Accelerator-Centric Architectures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74491" y="5203363"/>
            <a:ext cx="2246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Flexibility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Design Cost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Programmability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6569171" y="5284241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TextBox 58"/>
          <p:cNvSpPr txBox="1"/>
          <p:nvPr/>
        </p:nvSpPr>
        <p:spPr>
          <a:xfrm>
            <a:off x="381329" y="5215574"/>
            <a:ext cx="622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How to decompose an application to accelerators?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How to rapidly design lots of accelerators?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How to design and manage the shared resources?</a:t>
            </a:r>
          </a:p>
        </p:txBody>
      </p:sp>
      <p:sp>
        <p:nvSpPr>
          <p:cNvPr id="60" name="Down Arrow 59"/>
          <p:cNvSpPr/>
          <p:nvPr/>
        </p:nvSpPr>
        <p:spPr>
          <a:xfrm rot="10800000">
            <a:off x="6569469" y="5931866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0800000" flipV="1">
            <a:off x="6569469" y="5614012"/>
            <a:ext cx="205022" cy="254612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/>
        </p:nvGrpSpPr>
        <p:grpSpPr>
          <a:xfrm>
            <a:off x="1487779" y="1131422"/>
            <a:ext cx="6304580" cy="4022980"/>
            <a:chOff x="1487779" y="1131422"/>
            <a:chExt cx="6304580" cy="4022980"/>
          </a:xfrm>
        </p:grpSpPr>
        <p:sp>
          <p:nvSpPr>
            <p:cNvPr id="61" name="Rounded Rectangle 60"/>
            <p:cNvSpPr/>
            <p:nvPr/>
          </p:nvSpPr>
          <p:spPr>
            <a:xfrm>
              <a:off x="1487779" y="1131422"/>
              <a:ext cx="6304580" cy="402298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75978" y="1287376"/>
              <a:ext cx="1122760" cy="3707518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GPU/DSP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48848" y="1287377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48848" y="2399119"/>
              <a:ext cx="3372834" cy="545555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Shared Resources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97739" y="1287377"/>
              <a:ext cx="1106426" cy="3707516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Interface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48848" y="3078929"/>
              <a:ext cx="1662843" cy="1915963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CGRA/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FPGA</a:t>
              </a:r>
              <a:endParaRPr lang="en-US" sz="24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45522" y="1287377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Small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23800" y="3075999"/>
              <a:ext cx="1673482" cy="1915963"/>
            </a:xfrm>
            <a:prstGeom prst="rect">
              <a:avLst/>
            </a:prstGeom>
            <a:pattFill prst="horzBrick">
              <a:fgClr>
                <a:schemeClr val="bg1"/>
              </a:fgClr>
              <a:bgClr>
                <a:schemeClr val="accent5">
                  <a:lumMod val="60000"/>
                  <a:lumOff val="40000"/>
                </a:schemeClr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Fine-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Grained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ASIC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62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08748"/>
              </p:ext>
            </p:extLst>
          </p:nvPr>
        </p:nvGraphicFramePr>
        <p:xfrm>
          <a:off x="457200" y="1600200"/>
          <a:ext cx="724616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335"/>
                <a:gridCol w="1386611"/>
                <a:gridCol w="45512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Type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Benchmark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Description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SHOC </a:t>
                      </a:r>
                    </a:p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Benchmark Suite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Pair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wise calculation of the L-J Potential 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STENCIL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Apply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3x3 filter to an image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FFT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1D 512 FFT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GEMM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Blocked Matrix Multiply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TRIAD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Single Computation in DOALL loop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SORT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Radix Sort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SCAN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Parallel prefix sum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REDUCTION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Return sum of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an array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Accelerator</a:t>
                      </a:r>
                    </a:p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Constructs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NPU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An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i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ndividual neuron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in a network [MICRO’12]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 smtClean="0">
                          <a:latin typeface="Helvetica Light"/>
                          <a:cs typeface="Helvetica Light"/>
                        </a:rPr>
                        <a:t>Memcached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GET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function in </a:t>
                      </a:r>
                      <a:r>
                        <a:rPr lang="en-US" sz="1600" b="0" i="0" baseline="0" dirty="0" err="1" smtClean="0">
                          <a:latin typeface="Helvetica Light"/>
                          <a:cs typeface="Helvetica Light"/>
                        </a:rPr>
                        <a:t>Memcached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[ISCA’13]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HARP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Data partition accelerator [ISCA’13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]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9581343-6DF3-BD45-86AC-75D43BB3C163}" type="slidenum">
              <a:rPr lang="en-US" smtClean="0"/>
              <a:t>40</a:t>
            </a:fld>
            <a:endParaRPr lang="en-US"/>
          </a:p>
        </p:txBody>
      </p:sp>
      <p:sp useBgFill="1">
        <p:nvSpPr>
          <p:cNvPr id="3" name="TextBox 2"/>
          <p:cNvSpPr txBox="1"/>
          <p:nvPr/>
        </p:nvSpPr>
        <p:spPr>
          <a:xfrm>
            <a:off x="7704112" y="2978828"/>
            <a:ext cx="1298458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Optimized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HLS 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Designs</a:t>
            </a:r>
            <a:endParaRPr lang="en-US" dirty="0">
              <a:latin typeface="Helvetica Light"/>
              <a:cs typeface="Helvetica Light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7738369" y="5156881"/>
            <a:ext cx="122386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Hand RTL</a:t>
            </a:r>
          </a:p>
          <a:p>
            <a:pPr algn="ctr"/>
            <a:r>
              <a:rPr lang="en-US" dirty="0" smtClean="0">
                <a:latin typeface="Helvetica Light"/>
                <a:cs typeface="Helvetica Light"/>
              </a:rPr>
              <a:t>Designs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4936442"/>
            <a:ext cx="72461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z="1800" smtClean="0">
                <a:solidFill>
                  <a:schemeClr val="tx1"/>
                </a:solidFill>
              </a:rPr>
              <a:pPr algn="ctr"/>
              <a:t>40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4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a_f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4646943"/>
            <a:ext cx="7189470" cy="1691640"/>
          </a:xfrm>
          <a:prstGeom prst="rect">
            <a:avLst/>
          </a:prstGeom>
        </p:spPr>
      </p:pic>
      <p:pic>
        <p:nvPicPr>
          <p:cNvPr id="6" name="Picture 5" descr="power_ff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2955303"/>
            <a:ext cx="7189470" cy="1691640"/>
          </a:xfrm>
          <a:prstGeom prst="rect">
            <a:avLst/>
          </a:prstGeom>
        </p:spPr>
      </p:pic>
      <p:pic>
        <p:nvPicPr>
          <p:cNvPr id="4" name="Picture 3" descr="perf_f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" y="1212498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41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945942" y="2717323"/>
            <a:ext cx="2134188" cy="2020175"/>
            <a:chOff x="2027325" y="2670170"/>
            <a:chExt cx="2861205" cy="2708353"/>
          </a:xfrm>
          <a:effectLst/>
        </p:grpSpPr>
        <p:sp>
          <p:nvSpPr>
            <p:cNvPr id="35" name="Freeform 34"/>
            <p:cNvSpPr/>
            <p:nvPr/>
          </p:nvSpPr>
          <p:spPr>
            <a:xfrm>
              <a:off x="2364192" y="2670170"/>
              <a:ext cx="2173334" cy="2481568"/>
            </a:xfrm>
            <a:custGeom>
              <a:avLst/>
              <a:gdLst>
                <a:gd name="connsiteX0" fmla="*/ 0 w 2562844"/>
                <a:gd name="connsiteY0" fmla="*/ 0 h 1327294"/>
                <a:gd name="connsiteX1" fmla="*/ 1040438 w 2562844"/>
                <a:gd name="connsiteY1" fmla="*/ 1147622 h 1327294"/>
                <a:gd name="connsiteX2" fmla="*/ 2562844 w 2562844"/>
                <a:gd name="connsiteY2" fmla="*/ 1323591 h 13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844" h="1327294">
                  <a:moveTo>
                    <a:pt x="0" y="0"/>
                  </a:moveTo>
                  <a:cubicBezTo>
                    <a:pt x="306648" y="463512"/>
                    <a:pt x="613297" y="927024"/>
                    <a:pt x="1040438" y="1147622"/>
                  </a:cubicBezTo>
                  <a:cubicBezTo>
                    <a:pt x="1467579" y="1368220"/>
                    <a:pt x="2562844" y="1323591"/>
                    <a:pt x="2562844" y="1323591"/>
                  </a:cubicBezTo>
                </a:path>
              </a:pathLst>
            </a:custGeom>
            <a:ln>
              <a:solidFill>
                <a:srgbClr val="8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27325" y="5378523"/>
              <a:ext cx="286120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034975" y="2738992"/>
              <a:ext cx="0" cy="2639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677847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94240" y="319598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248336" y="477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64656" y="346170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445716" y="505992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78536" y="379480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70587" y="3023548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68245" y="393251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43521" y="4354801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524682" y="351721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032631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654750" y="4419089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68106" y="461356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056466" y="3069453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746560" y="3888566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318287" y="2693087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461001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60055" y="2677784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038213" y="4207332"/>
              <a:ext cx="91810" cy="91810"/>
            </a:xfrm>
            <a:prstGeom prst="ellipse">
              <a:avLst/>
            </a:prstGeom>
            <a:solidFill>
              <a:srgbClr val="3399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cs typeface="Calibri Light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2376874" y="4737498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76874" y="2955303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76874" y="1195874"/>
            <a:ext cx="1032587" cy="413522"/>
          </a:xfrm>
          <a:prstGeom prst="ellipse">
            <a:avLst/>
          </a:prstGeom>
          <a:noFill/>
          <a:ln w="19050" cmpd="sng">
            <a:solidFill>
              <a:srgbClr val="9712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20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9" y="1212527"/>
            <a:ext cx="7189470" cy="1691640"/>
          </a:xfrm>
          <a:prstGeom prst="rect">
            <a:avLst/>
          </a:prstGeom>
        </p:spPr>
      </p:pic>
      <p:pic>
        <p:nvPicPr>
          <p:cNvPr id="12" name="Picture 11" descr="are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4640882"/>
            <a:ext cx="7189470" cy="1691640"/>
          </a:xfrm>
          <a:prstGeom prst="rect">
            <a:avLst/>
          </a:prstGeom>
        </p:spPr>
      </p:pic>
      <p:pic>
        <p:nvPicPr>
          <p:cNvPr id="11" name="Picture 10" descr="pow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2" y="2959011"/>
            <a:ext cx="7189470" cy="1691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Aladdin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05874" y="1212527"/>
            <a:ext cx="1032587" cy="3924329"/>
            <a:chOff x="5805874" y="1212527"/>
            <a:chExt cx="1032587" cy="3924329"/>
          </a:xfrm>
        </p:grpSpPr>
        <p:sp>
          <p:nvSpPr>
            <p:cNvPr id="13" name="Oval 12"/>
            <p:cNvSpPr/>
            <p:nvPr/>
          </p:nvSpPr>
          <p:spPr>
            <a:xfrm>
              <a:off x="5805874" y="1212527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805874" y="2959011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5874" y="4723334"/>
              <a:ext cx="1032587" cy="413522"/>
            </a:xfrm>
            <a:prstGeom prst="ellipse">
              <a:avLst/>
            </a:prstGeom>
            <a:noFill/>
            <a:ln w="19050" cmpd="sng">
              <a:solidFill>
                <a:srgbClr val="9712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 cmpd="sng">
                  <a:solidFill>
                    <a:srgbClr val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Aladdin enables rapid design space exploration for accelerators.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81" y="3371684"/>
            <a:ext cx="885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C Code</a:t>
            </a:r>
            <a:endParaRPr lang="en-US" sz="1400" dirty="0">
              <a:solidFill>
                <a:srgbClr val="800000"/>
              </a:solidFill>
              <a:latin typeface="Calibri Light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937" y="3371684"/>
            <a:ext cx="2462785" cy="30777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Calibri Light"/>
                <a:cs typeface="Calibri Light"/>
              </a:rPr>
              <a:t>Power/Area       Performance</a:t>
            </a:r>
            <a:endParaRPr lang="en-US" sz="1400" dirty="0">
              <a:solidFill>
                <a:srgbClr val="800000"/>
              </a:solidFill>
              <a:latin typeface="Calibri Light"/>
              <a:cs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172" y="2445319"/>
            <a:ext cx="4253557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Aladdin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14" name="Elbow Connector 13"/>
          <p:cNvCxnSpPr>
            <a:stCxn id="5" idx="0"/>
            <a:endCxn id="12" idx="1"/>
          </p:cNvCxnSpPr>
          <p:nvPr/>
        </p:nvCxnSpPr>
        <p:spPr>
          <a:xfrm rot="5400000" flipH="1" flipV="1">
            <a:off x="1011382" y="2439895"/>
            <a:ext cx="772476" cy="1091103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</p:cNvCxnSpPr>
          <p:nvPr/>
        </p:nvCxnSpPr>
        <p:spPr>
          <a:xfrm>
            <a:off x="6196729" y="2599208"/>
            <a:ext cx="2057929" cy="772477"/>
          </a:xfrm>
          <a:prstGeom prst="bentConnector3">
            <a:avLst>
              <a:gd name="adj1" fmla="val 99442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92904" y="2599208"/>
            <a:ext cx="0" cy="772477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4811" y="4121466"/>
            <a:ext cx="1139892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RTL Designer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4811" y="4792273"/>
            <a:ext cx="1143000" cy="405493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Calibri Light"/>
              </a:rPr>
              <a:t>HLS C Tuning</a:t>
            </a:r>
            <a:endParaRPr lang="en-US" sz="14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8313" y="4779316"/>
            <a:ext cx="735628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Vivado</a:t>
            </a:r>
            <a:r>
              <a:rPr lang="en-US" sz="1400" dirty="0" smtClean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HLS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321" y="4831142"/>
            <a:ext cx="1187004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 Light"/>
                <a:cs typeface="Calibri Light"/>
              </a:rPr>
              <a:t>ModelSim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321" y="4104200"/>
            <a:ext cx="1187004" cy="43088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Calibri Light"/>
                <a:cs typeface="Calibri Light"/>
              </a:rPr>
              <a:t>Design </a:t>
            </a:r>
          </a:p>
          <a:p>
            <a:pPr algn="ctr"/>
            <a:r>
              <a:rPr lang="en-US" sz="1400" dirty="0" smtClean="0">
                <a:latin typeface="Calibri Light"/>
                <a:cs typeface="Calibri Light"/>
              </a:rPr>
              <a:t>Compiler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28" name="Elbow Connector 27"/>
          <p:cNvCxnSpPr>
            <a:stCxn id="26" idx="3"/>
          </p:cNvCxnSpPr>
          <p:nvPr/>
        </p:nvCxnSpPr>
        <p:spPr>
          <a:xfrm flipV="1">
            <a:off x="6257325" y="3679461"/>
            <a:ext cx="1997333" cy="1305570"/>
          </a:xfrm>
          <a:prstGeom prst="bentConnector3">
            <a:avLst>
              <a:gd name="adj1" fmla="val 100559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7" idx="3"/>
          </p:cNvCxnSpPr>
          <p:nvPr/>
        </p:nvCxnSpPr>
        <p:spPr>
          <a:xfrm flipV="1">
            <a:off x="6257325" y="3679462"/>
            <a:ext cx="635579" cy="640182"/>
          </a:xfrm>
          <a:prstGeom prst="bentConnector2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</p:cNvCxnSpPr>
          <p:nvPr/>
        </p:nvCxnSpPr>
        <p:spPr>
          <a:xfrm rot="16200000" flipH="1">
            <a:off x="580756" y="3950773"/>
            <a:ext cx="985213" cy="442587"/>
          </a:xfrm>
          <a:prstGeom prst="bentConnector3">
            <a:avLst>
              <a:gd name="adj1" fmla="val 99700"/>
            </a:avLst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2" idx="2"/>
          </p:cNvCxnSpPr>
          <p:nvPr/>
        </p:nvCxnSpPr>
        <p:spPr>
          <a:xfrm flipV="1">
            <a:off x="1294656" y="4324213"/>
            <a:ext cx="350155" cy="34046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4" idx="2"/>
          </p:cNvCxnSpPr>
          <p:nvPr/>
        </p:nvCxnSpPr>
        <p:spPr>
          <a:xfrm>
            <a:off x="1294656" y="4664675"/>
            <a:ext cx="350155" cy="3303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6"/>
            <a:endCxn id="27" idx="1"/>
          </p:cNvCxnSpPr>
          <p:nvPr/>
        </p:nvCxnSpPr>
        <p:spPr>
          <a:xfrm flipV="1">
            <a:off x="2784703" y="4319644"/>
            <a:ext cx="2285618" cy="456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6"/>
            <a:endCxn id="25" idx="1"/>
          </p:cNvCxnSpPr>
          <p:nvPr/>
        </p:nvCxnSpPr>
        <p:spPr>
          <a:xfrm flipV="1">
            <a:off x="2787811" y="4994760"/>
            <a:ext cx="240502" cy="26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3"/>
            <a:endCxn id="26" idx="1"/>
          </p:cNvCxnSpPr>
          <p:nvPr/>
        </p:nvCxnSpPr>
        <p:spPr>
          <a:xfrm flipV="1">
            <a:off x="3763941" y="4985031"/>
            <a:ext cx="1306380" cy="9729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1"/>
          </p:cNvCxnSpPr>
          <p:nvPr/>
        </p:nvCxnSpPr>
        <p:spPr>
          <a:xfrm flipV="1">
            <a:off x="4613120" y="4319644"/>
            <a:ext cx="457201" cy="67537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6" idx="1"/>
          </p:cNvCxnSpPr>
          <p:nvPr/>
        </p:nvCxnSpPr>
        <p:spPr>
          <a:xfrm>
            <a:off x="4613120" y="4324213"/>
            <a:ext cx="457201" cy="66081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9896" y="4483519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 Light"/>
                <a:cs typeface="Calibri Light"/>
              </a:rPr>
              <a:t>Verilog</a:t>
            </a:r>
            <a:endParaRPr lang="en-US" sz="1400" dirty="0">
              <a:latin typeface="Calibri Light"/>
              <a:cs typeface="Calibri Light"/>
            </a:endParaRPr>
          </a:p>
        </p:txBody>
      </p:sp>
      <p:cxnSp>
        <p:nvCxnSpPr>
          <p:cNvPr id="72" name="Straight Arrow Connector 71"/>
          <p:cNvCxnSpPr>
            <a:stCxn id="26" idx="0"/>
            <a:endCxn id="27" idx="2"/>
          </p:cNvCxnSpPr>
          <p:nvPr/>
        </p:nvCxnSpPr>
        <p:spPr>
          <a:xfrm flipV="1">
            <a:off x="5663823" y="4535087"/>
            <a:ext cx="0" cy="29605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63823" y="4535087"/>
            <a:ext cx="78738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Activity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17217" y="2035030"/>
            <a:ext cx="8069584" cy="102762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7 </a:t>
            </a:r>
            <a:r>
              <a:rPr lang="en-US" sz="36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mins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16" y="4012265"/>
            <a:ext cx="8069584" cy="132946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52 hours</a:t>
            </a:r>
            <a:endParaRPr lang="en-US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30" name="Picture 29" descr="smiley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5" y="2032183"/>
            <a:ext cx="2151840" cy="1490149"/>
          </a:xfrm>
          <a:prstGeom prst="rect">
            <a:avLst/>
          </a:prstGeom>
          <a:effectLst/>
        </p:spPr>
      </p:pic>
      <p:pic>
        <p:nvPicPr>
          <p:cNvPr id="33" name="Picture 32" descr="4850663152_thumbs_down_xlar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4" y="4012265"/>
            <a:ext cx="1679506" cy="15787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92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Choices</a:t>
            </a:r>
          </a:p>
          <a:p>
            <a:pPr lvl="1"/>
            <a:r>
              <a:rPr lang="en-US" dirty="0" smtClean="0"/>
              <a:t>Aladdin generates a design space per algorithm</a:t>
            </a:r>
          </a:p>
          <a:p>
            <a:pPr lvl="1"/>
            <a:r>
              <a:rPr lang="en-US" dirty="0" smtClean="0"/>
              <a:t>Can use Aladdin to quickly compare the design spaces of algorithms</a:t>
            </a:r>
          </a:p>
          <a:p>
            <a:r>
              <a:rPr lang="en-US" dirty="0" smtClean="0"/>
              <a:t>Input Dependent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nputs that exercise all paths of the code</a:t>
            </a:r>
          </a:p>
          <a:p>
            <a:r>
              <a:rPr lang="en-US" dirty="0" smtClean="0"/>
              <a:t>Input C Code</a:t>
            </a:r>
          </a:p>
          <a:p>
            <a:pPr lvl="1"/>
            <a:r>
              <a:rPr lang="en-US" dirty="0" smtClean="0"/>
              <a:t>Aladdin can create DDDG for any C code. </a:t>
            </a:r>
          </a:p>
          <a:p>
            <a:pPr lvl="1"/>
            <a:r>
              <a:rPr lang="en-US" dirty="0"/>
              <a:t>C constructs that require resources outside the accelerator, such as system calls and dynamic memory allocation, are not </a:t>
            </a:r>
            <a:r>
              <a:rPr lang="en-US" dirty="0" smtClean="0"/>
              <a:t>modeled.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Aladdin enables</a:t>
            </a:r>
            <a:r>
              <a:rPr lang="en-US" dirty="0"/>
              <a:t> </a:t>
            </a:r>
            <a:r>
              <a:rPr lang="en-US" dirty="0" smtClean="0"/>
              <a:t>pre-RTL simulation of accelerators with the rest of the </a:t>
            </a:r>
            <a:r>
              <a:rPr lang="en-US" dirty="0" err="1" smtClean="0"/>
              <a:t>SoC.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45</a:t>
            </a:fld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52969" y="1813427"/>
            <a:ext cx="6304580" cy="402298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41168" y="1969381"/>
            <a:ext cx="1122760" cy="3707518"/>
          </a:xfrm>
          <a:prstGeom prst="rect">
            <a:avLst/>
          </a:prstGeom>
          <a:solidFill>
            <a:srgbClr val="FFCC99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Shared 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2929" y="1969382"/>
            <a:ext cx="1106426" cy="3707516"/>
          </a:xfrm>
          <a:prstGeom prst="rect">
            <a:avLst/>
          </a:prstGeom>
          <a:solidFill>
            <a:srgbClr val="FFCCCC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4038" y="3760934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rgbClr val="FF6666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Sea of Fine-Grained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Accelerators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0" name="Rectangle 29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Small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41168" y="1969382"/>
            <a:ext cx="1122760" cy="3707518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GPGPU-</a:t>
            </a:r>
            <a:r>
              <a:rPr lang="en-US" sz="2000" dirty="0" err="1" smtClean="0">
                <a:solidFill>
                  <a:schemeClr val="tx1"/>
                </a:solidFill>
              </a:rPr>
              <a:t>Sim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8" name="Rectangle 37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gem5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..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</a:rPr>
                <a:t>em5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Cacti/Orion2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62929" y="1969381"/>
            <a:ext cx="1106426" cy="3707516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DRAMSim2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4038" y="3760937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1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aladdi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6" y="4345215"/>
            <a:ext cx="3143471" cy="6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40" grpId="0" animBg="1"/>
      <p:bldP spid="41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4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Architectures with 1000s of accelerators will be radically different; New design tools are needed.</a:t>
            </a:r>
          </a:p>
          <a:p>
            <a:r>
              <a:rPr lang="en-US" dirty="0" smtClean="0"/>
              <a:t>Aladdin enables rapid design space exploration of future accelerator-centric platforms.</a:t>
            </a:r>
            <a:endParaRPr lang="en-US" dirty="0"/>
          </a:p>
          <a:p>
            <a:r>
              <a:rPr lang="en-US" dirty="0" smtClean="0"/>
              <a:t>Download </a:t>
            </a:r>
            <a:r>
              <a:rPr lang="en-US" dirty="0"/>
              <a:t>Aladdin </a:t>
            </a:r>
            <a:r>
              <a:rPr lang="en-US" dirty="0" smtClean="0"/>
              <a:t>at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</a:t>
            </a:r>
            <a:r>
              <a:rPr lang="en-US" dirty="0" smtClean="0"/>
              <a:t>/</a:t>
            </a:r>
            <a:r>
              <a:rPr lang="en-US" dirty="0" err="1" smtClean="0"/>
              <a:t>vlsiarch.eecs.harvard.edu</a:t>
            </a:r>
            <a:r>
              <a:rPr lang="en-US" dirty="0"/>
              <a:t>/</a:t>
            </a:r>
            <a:r>
              <a:rPr lang="en-US" dirty="0" err="1" smtClean="0"/>
              <a:t>aladdin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1209" y="745219"/>
            <a:ext cx="7414972" cy="990600"/>
          </a:xfrm>
        </p:spPr>
        <p:txBody>
          <a:bodyPr>
            <a:noAutofit/>
          </a:bodyPr>
          <a:lstStyle/>
          <a:p>
            <a:r>
              <a:rPr lang="en-US" sz="3800" dirty="0"/>
              <a:t>Aladdin: A pre-RTL, P</a:t>
            </a:r>
            <a:r>
              <a:rPr lang="en-US" sz="3800" dirty="0" smtClean="0"/>
              <a:t>ower-</a:t>
            </a:r>
            <a:r>
              <a:rPr lang="en-US" sz="3800" dirty="0"/>
              <a:t>P</a:t>
            </a:r>
            <a:r>
              <a:rPr lang="en-US" sz="3800" dirty="0" smtClean="0"/>
              <a:t>erformance </a:t>
            </a:r>
            <a:r>
              <a:rPr lang="en-US" sz="3800" dirty="0"/>
              <a:t>A</a:t>
            </a:r>
            <a:r>
              <a:rPr lang="en-US" sz="3800" dirty="0" smtClean="0"/>
              <a:t>ccelerator Simulator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6" name="Picture 5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522410"/>
          </a:xfrm>
        </p:spPr>
        <p:txBody>
          <a:bodyPr>
            <a:noAutofit/>
          </a:bodyPr>
          <a:lstStyle/>
          <a:p>
            <a:endParaRPr lang="en-US" sz="400" dirty="0" smtClean="0">
              <a:latin typeface="Helvetica Light"/>
              <a:cs typeface="Helvetica Light"/>
            </a:endParaRPr>
          </a:p>
          <a:p>
            <a:endParaRPr lang="en-US" sz="400" dirty="0">
              <a:latin typeface="Helvetica Light"/>
              <a:cs typeface="Helvetica Light"/>
            </a:endParaRPr>
          </a:p>
          <a:p>
            <a:r>
              <a:rPr lang="en-US" sz="1800" dirty="0" smtClean="0">
                <a:latin typeface="Helvetica Light"/>
                <a:cs typeface="Helvetica Light"/>
              </a:rPr>
              <a:t>Y.S</a:t>
            </a:r>
            <a:r>
              <a:rPr lang="en-US" sz="1800" dirty="0">
                <a:latin typeface="Helvetica Light"/>
                <a:cs typeface="Helvetica Light"/>
              </a:rPr>
              <a:t>. Shao and D. Brooks, “ISA-Independent Workload Characterization and its Implications for Specialized Architectures,” </a:t>
            </a:r>
            <a:r>
              <a:rPr lang="en-US" sz="1800" dirty="0" smtClean="0">
                <a:latin typeface="Helvetica Light"/>
                <a:cs typeface="Helvetica Light"/>
              </a:rPr>
              <a:t>ISPASS’13.</a:t>
            </a:r>
          </a:p>
          <a:p>
            <a:endParaRPr lang="en-US" sz="1800" dirty="0" smtClean="0">
              <a:latin typeface="Helvetica Light"/>
              <a:cs typeface="Helvetica Light"/>
            </a:endParaRPr>
          </a:p>
          <a:p>
            <a:r>
              <a:rPr lang="en-US" sz="1800" dirty="0" smtClean="0">
                <a:latin typeface="Helvetica Light"/>
                <a:cs typeface="Helvetica Light"/>
              </a:rPr>
              <a:t>B</a:t>
            </a:r>
            <a:r>
              <a:rPr lang="en-US" sz="1800" dirty="0">
                <a:latin typeface="Helvetica Light"/>
                <a:cs typeface="Helvetica Light"/>
              </a:rPr>
              <a:t>. </a:t>
            </a:r>
            <a:r>
              <a:rPr lang="en-US" sz="1800" dirty="0" err="1">
                <a:latin typeface="Helvetica Light"/>
                <a:cs typeface="Helvetica Light"/>
              </a:rPr>
              <a:t>Reagen</a:t>
            </a:r>
            <a:r>
              <a:rPr lang="en-US" sz="1800" dirty="0">
                <a:latin typeface="Helvetica Light"/>
                <a:cs typeface="Helvetica Light"/>
              </a:rPr>
              <a:t>, Y.S. Shao, G.-Y. </a:t>
            </a:r>
            <a:r>
              <a:rPr lang="en-US" sz="1800" dirty="0" smtClean="0">
                <a:latin typeface="Helvetica Light"/>
                <a:cs typeface="Helvetica Light"/>
              </a:rPr>
              <a:t>Wei, D</a:t>
            </a:r>
            <a:r>
              <a:rPr lang="en-US" sz="1800" dirty="0">
                <a:latin typeface="Helvetica Light"/>
                <a:cs typeface="Helvetica Light"/>
              </a:rPr>
              <a:t>. </a:t>
            </a:r>
            <a:r>
              <a:rPr lang="en-US" sz="1800" dirty="0" smtClean="0">
                <a:latin typeface="Helvetica Light"/>
                <a:cs typeface="Helvetica Light"/>
              </a:rPr>
              <a:t>Brooks, “Quantifying </a:t>
            </a:r>
            <a:r>
              <a:rPr lang="en-US" sz="1800" dirty="0">
                <a:latin typeface="Helvetica Light"/>
                <a:cs typeface="Helvetica Light"/>
              </a:rPr>
              <a:t>Acceleration: Power/Performance Trade-Offs of Application Kernels in Hardware</a:t>
            </a:r>
            <a:r>
              <a:rPr lang="en-US" sz="1800" dirty="0" smtClean="0">
                <a:latin typeface="Helvetica Light"/>
                <a:cs typeface="Helvetica Light"/>
              </a:rPr>
              <a:t>,” ISLPED’13.</a:t>
            </a:r>
          </a:p>
          <a:p>
            <a:endParaRPr lang="en-US" sz="1800" dirty="0">
              <a:latin typeface="Helvetica Light"/>
              <a:cs typeface="Helvetica Light"/>
            </a:endParaRPr>
          </a:p>
          <a:p>
            <a:endParaRPr lang="en-US" sz="400" dirty="0" smtClean="0">
              <a:latin typeface="Helvetica Light"/>
              <a:cs typeface="Helvetica Light"/>
            </a:endParaRPr>
          </a:p>
          <a:p>
            <a:r>
              <a:rPr lang="en-US" sz="1800" dirty="0" smtClean="0">
                <a:latin typeface="Helvetica Light"/>
                <a:cs typeface="Helvetica Light"/>
              </a:rPr>
              <a:t>Y.S</a:t>
            </a:r>
            <a:r>
              <a:rPr lang="en-US" sz="1800" dirty="0">
                <a:latin typeface="Helvetica Light"/>
                <a:cs typeface="Helvetica Light"/>
              </a:rPr>
              <a:t>. </a:t>
            </a:r>
            <a:r>
              <a:rPr lang="en-US" sz="1800" dirty="0" smtClean="0">
                <a:latin typeface="Helvetica Light"/>
                <a:cs typeface="Helvetica Light"/>
              </a:rPr>
              <a:t>Shao, B</a:t>
            </a:r>
            <a:r>
              <a:rPr lang="en-US" sz="1800" dirty="0">
                <a:latin typeface="Helvetica Light"/>
                <a:cs typeface="Helvetica Light"/>
              </a:rPr>
              <a:t>. </a:t>
            </a:r>
            <a:r>
              <a:rPr lang="en-US" sz="1800" dirty="0" err="1" smtClean="0">
                <a:latin typeface="Helvetica Light"/>
                <a:cs typeface="Helvetica Light"/>
              </a:rPr>
              <a:t>Reagen</a:t>
            </a:r>
            <a:r>
              <a:rPr lang="en-US" sz="1800" dirty="0" smtClean="0">
                <a:latin typeface="Helvetica Light"/>
                <a:cs typeface="Helvetica Light"/>
              </a:rPr>
              <a:t>, </a:t>
            </a:r>
            <a:r>
              <a:rPr lang="en-US" sz="1800" dirty="0">
                <a:latin typeface="Helvetica Light"/>
                <a:cs typeface="Helvetica Light"/>
              </a:rPr>
              <a:t>G.-Y. </a:t>
            </a:r>
            <a:r>
              <a:rPr lang="en-US" sz="1800" dirty="0" smtClean="0">
                <a:latin typeface="Helvetica Light"/>
                <a:cs typeface="Helvetica Light"/>
              </a:rPr>
              <a:t>Wei, D</a:t>
            </a:r>
            <a:r>
              <a:rPr lang="en-US" sz="1800" dirty="0">
                <a:latin typeface="Helvetica Light"/>
                <a:cs typeface="Helvetica Light"/>
              </a:rPr>
              <a:t>. Brooks, “Aladdin: A Pre-RTL, Power-Performance Accelerator </a:t>
            </a:r>
            <a:r>
              <a:rPr lang="en-US" sz="1800" dirty="0" smtClean="0">
                <a:latin typeface="Helvetica Light"/>
                <a:cs typeface="Helvetica Light"/>
              </a:rPr>
              <a:t>Simulator Enabling </a:t>
            </a:r>
            <a:r>
              <a:rPr lang="en-US" sz="1800" dirty="0">
                <a:latin typeface="Helvetica Light"/>
                <a:cs typeface="Helvetica Light"/>
              </a:rPr>
              <a:t>Large Design Space Exploration of Customized Architectures,” </a:t>
            </a:r>
            <a:r>
              <a:rPr lang="en-US" sz="1800" dirty="0" smtClean="0">
                <a:latin typeface="Helvetica Light"/>
                <a:cs typeface="Helvetica Light"/>
              </a:rPr>
              <a:t>ISCA’14.</a:t>
            </a:r>
          </a:p>
          <a:p>
            <a:endParaRPr lang="en-US" sz="1800" dirty="0">
              <a:latin typeface="Helvetica Light"/>
              <a:cs typeface="Helvetica Light"/>
            </a:endParaRPr>
          </a:p>
          <a:p>
            <a:r>
              <a:rPr lang="en-US" sz="1800" dirty="0">
                <a:latin typeface="Helvetica Light"/>
                <a:cs typeface="Helvetica Light"/>
              </a:rPr>
              <a:t>B. </a:t>
            </a:r>
            <a:r>
              <a:rPr lang="en-US" sz="1800" dirty="0" err="1">
                <a:latin typeface="Helvetica Light"/>
                <a:cs typeface="Helvetica Light"/>
              </a:rPr>
              <a:t>Reagen</a:t>
            </a:r>
            <a:r>
              <a:rPr lang="en-US" sz="1800" dirty="0">
                <a:latin typeface="Helvetica Light"/>
                <a:cs typeface="Helvetica Light"/>
              </a:rPr>
              <a:t>, B. Adolf, Y.S. Shao, G.-Y. Wei, D. Brooks, “</a:t>
            </a:r>
            <a:r>
              <a:rPr lang="en-US" sz="1800" dirty="0" err="1">
                <a:latin typeface="Helvetica Light"/>
                <a:cs typeface="Helvetica Light"/>
              </a:rPr>
              <a:t>MachSuite</a:t>
            </a:r>
            <a:r>
              <a:rPr lang="en-US" sz="1800" dirty="0">
                <a:latin typeface="Helvetica Light"/>
                <a:cs typeface="Helvetica Light"/>
              </a:rPr>
              <a:t>: Benchmarks for Accelerator Design and Customized Architectures,” IISWC’14.</a:t>
            </a:r>
          </a:p>
          <a:p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2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0206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4892" y="5683155"/>
            <a:ext cx="2039565" cy="430887"/>
            <a:chOff x="6094892" y="5683155"/>
            <a:chExt cx="2039565" cy="430887"/>
          </a:xfrm>
        </p:grpSpPr>
        <p:sp>
          <p:nvSpPr>
            <p:cNvPr id="40" name="Down Arrow 39"/>
            <p:cNvSpPr/>
            <p:nvPr/>
          </p:nvSpPr>
          <p:spPr>
            <a:xfrm rot="10800000" flipV="1">
              <a:off x="6094892" y="5790913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1023" y="5683155"/>
              <a:ext cx="1833434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Design Cost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0206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90888" y="4272152"/>
            <a:ext cx="4225293" cy="1314471"/>
            <a:chOff x="4890888" y="4272152"/>
            <a:chExt cx="4225293" cy="1314471"/>
          </a:xfrm>
        </p:grpSpPr>
        <p:sp>
          <p:nvSpPr>
            <p:cNvPr id="83" name="TextBox 82"/>
            <p:cNvSpPr txBox="1"/>
            <p:nvPr/>
          </p:nvSpPr>
          <p:spPr>
            <a:xfrm>
              <a:off x="5001381" y="4663293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“Design Assistant”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Understand Algorithmic-HW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Space before RTL</a:t>
              </a:r>
              <a:endParaRPr lang="en-US" dirty="0">
                <a:latin typeface="Calibri Light"/>
                <a:cs typeface="Calibri Light"/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0800000" flipH="1">
              <a:off x="4890888" y="4272152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8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emm_int_fir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"/>
          <a:stretch/>
        </p:blipFill>
        <p:spPr>
          <a:xfrm>
            <a:off x="4839171" y="2764802"/>
            <a:ext cx="4304829" cy="3419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2379" y="2764802"/>
            <a:ext cx="1668727" cy="3346901"/>
            <a:chOff x="3432379" y="2764802"/>
            <a:chExt cx="1668727" cy="3346901"/>
          </a:xfrm>
        </p:grpSpPr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V="1">
              <a:off x="3432379" y="2764802"/>
              <a:ext cx="1668727" cy="49519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" idx="2"/>
            </p:cNvCxnSpPr>
            <p:nvPr/>
          </p:nvCxnSpPr>
          <p:spPr>
            <a:xfrm>
              <a:off x="3432379" y="3367835"/>
              <a:ext cx="1668727" cy="27438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56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1905" y="1100303"/>
            <a:ext cx="4639606" cy="2960553"/>
            <a:chOff x="2128922" y="1132608"/>
            <a:chExt cx="5178453" cy="3931360"/>
          </a:xfrm>
        </p:grpSpPr>
        <p:sp>
          <p:nvSpPr>
            <p:cNvPr id="56" name="Rounded Rectangle 55"/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83505" y="1285010"/>
              <a:ext cx="922212" cy="3623082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GPU/DSP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9014" y="1285011"/>
              <a:ext cx="1763144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Big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29014" y="2371434"/>
              <a:ext cx="2770377" cy="53313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 Resources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4001" y="1285011"/>
              <a:ext cx="908796" cy="362308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29014" y="3035762"/>
              <a:ext cx="2770377" cy="18723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Sea of Fine-Grained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Accelerators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15455" y="1285011"/>
              <a:ext cx="883936" cy="956494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Small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11905" y="1092002"/>
            <a:ext cx="4639606" cy="2960553"/>
          </a:xfrm>
          <a:prstGeom prst="roundRect">
            <a:avLst>
              <a:gd name="adj" fmla="val 1890"/>
            </a:avLst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emm_int_seco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/>
        </p:blipFill>
        <p:spPr>
          <a:xfrm>
            <a:off x="4836296" y="2764387"/>
            <a:ext cx="4307704" cy="3419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4458" y="3260000"/>
            <a:ext cx="95842" cy="107835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Accelerator-Centric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941" y="4667071"/>
            <a:ext cx="411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Aladdin</a:t>
            </a:r>
            <a:r>
              <a:rPr lang="en-US" dirty="0" smtClean="0">
                <a:latin typeface="Calibri Light"/>
                <a:cs typeface="Calibri Light"/>
              </a:rPr>
              <a:t> can </a:t>
            </a:r>
            <a:r>
              <a:rPr lang="en-US" b="1" dirty="0" smtClean="0">
                <a:latin typeface="Calibri"/>
                <a:cs typeface="Calibri"/>
              </a:rPr>
              <a:t>rapidly</a:t>
            </a:r>
            <a:r>
              <a:rPr lang="en-US" dirty="0" smtClean="0">
                <a:latin typeface="Calibri Light"/>
                <a:cs typeface="Calibri Light"/>
              </a:rPr>
              <a:t> evaluate </a:t>
            </a:r>
            <a:r>
              <a:rPr lang="en-US" b="1" dirty="0" smtClean="0">
                <a:latin typeface="Calibri"/>
                <a:cs typeface="Calibri"/>
              </a:rPr>
              <a:t>large</a:t>
            </a:r>
            <a:r>
              <a:rPr lang="en-US" dirty="0" smtClean="0">
                <a:latin typeface="Calibri Light"/>
                <a:cs typeface="Calibri Light"/>
              </a:rPr>
              <a:t> design space of accelerator-centric architectures. 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7" name="Straight Arrow Connector 6"/>
          <p:cNvCxnSpPr>
            <a:stCxn id="9" idx="0"/>
          </p:cNvCxnSpPr>
          <p:nvPr/>
        </p:nvCxnSpPr>
        <p:spPr>
          <a:xfrm flipV="1">
            <a:off x="3432379" y="2764802"/>
            <a:ext cx="1668727" cy="49519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9" idx="2"/>
          </p:cNvCxnSpPr>
          <p:nvPr/>
        </p:nvCxnSpPr>
        <p:spPr>
          <a:xfrm>
            <a:off x="3432379" y="3367835"/>
            <a:ext cx="1668727" cy="274386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7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4015</Words>
  <Application>Microsoft Macintosh PowerPoint</Application>
  <PresentationFormat>On-screen Show (4:3)</PresentationFormat>
  <Paragraphs>1098</Paragraphs>
  <Slides>47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Tutorial Outline</vt:lpstr>
      <vt:lpstr>PowerPoint Presentation</vt:lpstr>
      <vt:lpstr>Today’s SoC</vt:lpstr>
      <vt:lpstr>Future Accelerator-Centric Architectures</vt:lpstr>
      <vt:lpstr>PowerPoint Presentation</vt:lpstr>
      <vt:lpstr>PowerPoint Presentation</vt:lpstr>
      <vt:lpstr>PowerPoint Presentation</vt:lpstr>
      <vt:lpstr>Future Accelerator-Centric Architecture</vt:lpstr>
      <vt:lpstr>Future Accelerator-Centric Architecture</vt:lpstr>
      <vt:lpstr>Aladdin Overview</vt:lpstr>
      <vt:lpstr>Aladdin Overview</vt:lpstr>
      <vt:lpstr>From C to Design Space</vt:lpstr>
      <vt:lpstr>Aladdin Overview</vt:lpstr>
      <vt:lpstr>From C to Design Space IR Dynamic Trace</vt:lpstr>
      <vt:lpstr>Optimistic IR</vt:lpstr>
      <vt:lpstr>Aladdin Overview</vt:lpstr>
      <vt:lpstr>From C to Design Space Initial DDDG</vt:lpstr>
      <vt:lpstr>Aladdin Overview</vt:lpstr>
      <vt:lpstr>From C to Design Space Idealistic DDDG</vt:lpstr>
      <vt:lpstr>From C to Design Space Idealistic DDDG</vt:lpstr>
      <vt:lpstr>Aladdin Overview</vt:lpstr>
      <vt:lpstr>From C to Design Space One Design</vt:lpstr>
      <vt:lpstr>From C to Design Space Another Design</vt:lpstr>
      <vt:lpstr>From C to Design Space Realization Phase: DDDG-&gt;Power-Perf</vt:lpstr>
      <vt:lpstr>Memory Ambiguation</vt:lpstr>
      <vt:lpstr>Memory Ambiguation</vt:lpstr>
      <vt:lpstr>Memory Ambiguation</vt:lpstr>
      <vt:lpstr>Memory Ambiguation</vt:lpstr>
      <vt:lpstr>Memory Ambiguation</vt:lpstr>
      <vt:lpstr>Memory Ambiguation</vt:lpstr>
      <vt:lpstr>Memory Ambiguation</vt:lpstr>
      <vt:lpstr>Memory Ambiguation</vt:lpstr>
      <vt:lpstr>From C to Design Space Power-Performance per Design</vt:lpstr>
      <vt:lpstr>From C to Design Space Design Space of an Algorithm</vt:lpstr>
      <vt:lpstr>Cycle-Level Activity</vt:lpstr>
      <vt:lpstr>Power Model</vt:lpstr>
      <vt:lpstr>Aladdin Overview</vt:lpstr>
      <vt:lpstr>Aladdin Validation</vt:lpstr>
      <vt:lpstr>Aladdin Validation</vt:lpstr>
      <vt:lpstr>Validation Benchmarks</vt:lpstr>
      <vt:lpstr>Aladdin Validation</vt:lpstr>
      <vt:lpstr>Aladdin Validation</vt:lpstr>
      <vt:lpstr>Aladdin enables rapid design space exploration for accelerators. </vt:lpstr>
      <vt:lpstr>Limitations</vt:lpstr>
      <vt:lpstr>Aladdin enables pre-RTL simulation of accelerators with the rest of the SoC.   </vt:lpstr>
      <vt:lpstr>Aladdin: A pre-RTL, Power-Performance Accelerator Simulator </vt:lpstr>
      <vt:lpstr>Tutorial 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</dc:creator>
  <cp:lastModifiedBy>Sophia</cp:lastModifiedBy>
  <cp:revision>42</cp:revision>
  <dcterms:created xsi:type="dcterms:W3CDTF">2015-01-05T04:06:43Z</dcterms:created>
  <dcterms:modified xsi:type="dcterms:W3CDTF">2015-06-13T14:50:14Z</dcterms:modified>
</cp:coreProperties>
</file>