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4"/>
  </p:notesMasterIdLst>
  <p:sldIdLst>
    <p:sldId id="3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92" r:id="rId22"/>
    <p:sldId id="293" r:id="rId23"/>
    <p:sldId id="295" r:id="rId24"/>
    <p:sldId id="296" r:id="rId25"/>
    <p:sldId id="297" r:id="rId26"/>
    <p:sldId id="298" r:id="rId27"/>
    <p:sldId id="300" r:id="rId28"/>
    <p:sldId id="301" r:id="rId29"/>
    <p:sldId id="302" r:id="rId30"/>
    <p:sldId id="303" r:id="rId31"/>
    <p:sldId id="304" r:id="rId32"/>
    <p:sldId id="308" r:id="rId33"/>
    <p:sldId id="362" r:id="rId34"/>
    <p:sldId id="311" r:id="rId35"/>
    <p:sldId id="312" r:id="rId36"/>
    <p:sldId id="313" r:id="rId37"/>
    <p:sldId id="328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5" r:id="rId47"/>
    <p:sldId id="326" r:id="rId48"/>
    <p:sldId id="323" r:id="rId49"/>
    <p:sldId id="324" r:id="rId50"/>
    <p:sldId id="363" r:id="rId51"/>
    <p:sldId id="364" r:id="rId52"/>
    <p:sldId id="329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229" autoAdjust="0"/>
  </p:normalViewPr>
  <p:slideViewPr>
    <p:cSldViewPr snapToGrid="0" snapToObjects="1">
      <p:cViewPr varScale="1">
        <p:scale>
          <a:sx n="79" d="100"/>
          <a:sy n="79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F5E76-6222-1142-98EB-90AAA55BE7B5}" type="datetimeFigureOut">
              <a:rPr lang="en-US" smtClean="0"/>
              <a:t>9/28/16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6280D-1A61-7A4A-9799-1DF6FE7E7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6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Amortize optimization phase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0333228-A3BA-384D-8155-AE6858FEA26C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7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4B561C5-C54C-3046-8A58-BA29FECA922E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7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0333228-A3BA-384D-8155-AE6858FEA26C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7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C47148D-92BA-EC47-B1A3-34D818DABB81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73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0333228-A3BA-384D-8155-AE6858FEA26C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7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703550-B07A-8440-BADC-27E10C93E9AC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73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29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0333228-A3BA-384D-8155-AE6858FEA26C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7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5EC41CB-32DE-2D4E-90ED-B0FFB19EA168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8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58EA216-D46E-154A-8B17-82D970A2DD74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C08FBD-D506-0D48-95D9-1CAE578A2FFA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79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F1407B-A4E6-2A4E-82DA-2020E3D7886B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8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7535A73-4E6D-3F49-AFAC-FCAE862AB97C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8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9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0333228-A3BA-384D-8155-AE6858FEA26C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7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0BC4902-81EB-7346-B528-C08C96888471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7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0BB6D4B-FCB9-D64D-937D-F52AD5615781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7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FEEE5E5-8646-2E40-BB76-6698554FD130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24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B79A32-9B95-D74A-9078-012F07CF4046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24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AFE272F-F804-4E41-922C-F1DFBD16878A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7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4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C08FBD-D506-0D48-95D9-1CAE578A2FFA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796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E492DF-8678-FE45-ABA2-AA14CB506DFD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98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6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Amortize optimization phase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C08FBD-D506-0D48-95D9-1CAE578A2FFA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7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5CF9AC0-1DAD-EE42-876F-21358634290E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7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5CF9AC0-1DAD-EE42-876F-21358634290E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7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2ADFCBD-016F-A54E-8AFA-8D04C9BDFC6E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7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0333228-A3BA-384D-8155-AE6858FEA26C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7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7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B65C-1CF8-FA4D-9DA2-BDDDE163FB8A}" type="datetimeFigureOut">
              <a:rPr lang="en-US" smtClean="0"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3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B65C-1CF8-FA4D-9DA2-BDDDE163FB8A}" type="datetimeFigureOut">
              <a:rPr lang="en-US" smtClean="0"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0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B65C-1CF8-FA4D-9DA2-BDDDE163FB8A}" type="datetimeFigureOut">
              <a:rPr lang="en-US" smtClean="0"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8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B65C-1CF8-FA4D-9DA2-BDDDE163FB8A}" type="datetimeFigureOut">
              <a:rPr lang="en-US" smtClean="0"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0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B65C-1CF8-FA4D-9DA2-BDDDE163FB8A}" type="datetimeFigureOut">
              <a:rPr lang="en-US" smtClean="0"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5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B65C-1CF8-FA4D-9DA2-BDDDE163FB8A}" type="datetimeFigureOut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B65C-1CF8-FA4D-9DA2-BDDDE163FB8A}" type="datetimeFigureOut">
              <a:rPr lang="en-US" smtClean="0"/>
              <a:t>9/28/16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B65C-1CF8-FA4D-9DA2-BDDDE163FB8A}" type="datetimeFigureOut">
              <a:rPr lang="en-US" smtClean="0"/>
              <a:t>9/28/16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1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B65C-1CF8-FA4D-9DA2-BDDDE163FB8A}" type="datetimeFigureOut">
              <a:rPr lang="en-US" smtClean="0"/>
              <a:t>9/28/16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5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B65C-1CF8-FA4D-9DA2-BDDDE163FB8A}" type="datetimeFigureOut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7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B65C-1CF8-FA4D-9DA2-BDDDE163FB8A}" type="datetimeFigureOut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1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9B65C-1CF8-FA4D-9DA2-BDDDE163FB8A}" type="datetimeFigureOut">
              <a:rPr lang="en-US" smtClean="0"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arvard-logo-2x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8" y="6424664"/>
            <a:ext cx="1494691" cy="375858"/>
          </a:xfrm>
          <a:prstGeom prst="rect">
            <a:avLst/>
          </a:prstGeom>
          <a:effectLst/>
        </p:spPr>
      </p:pic>
      <p:cxnSp>
        <p:nvCxnSpPr>
          <p:cNvPr id="8" name="Straight Connector 7"/>
          <p:cNvCxnSpPr/>
          <p:nvPr userDrawn="1"/>
        </p:nvCxnSpPr>
        <p:spPr>
          <a:xfrm>
            <a:off x="138598" y="6350606"/>
            <a:ext cx="8874472" cy="0"/>
          </a:xfrm>
          <a:prstGeom prst="line">
            <a:avLst/>
          </a:prstGeom>
          <a:ln>
            <a:solidFill>
              <a:srgbClr val="9712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6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944"/>
            <a:ext cx="8229600" cy="1143000"/>
          </a:xfrm>
        </p:spPr>
        <p:txBody>
          <a:bodyPr/>
          <a:lstStyle/>
          <a:p>
            <a:r>
              <a:rPr lang="en-US" dirty="0" smtClean="0"/>
              <a:t>Tutorial Outline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805352"/>
              </p:ext>
            </p:extLst>
          </p:nvPr>
        </p:nvGraphicFramePr>
        <p:xfrm>
          <a:off x="279100" y="1280113"/>
          <a:ext cx="8666042" cy="42316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097"/>
                <a:gridCol w="6505945"/>
              </a:tblGrid>
              <a:tr h="52261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Helvetica"/>
                          <a:cs typeface="Helvetica"/>
                        </a:rPr>
                        <a:t>Time</a:t>
                      </a:r>
                      <a:endParaRPr lang="en-US" sz="2000" b="1" i="0" dirty="0"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00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Helvetica"/>
                          <a:cs typeface="Helvetica"/>
                        </a:rPr>
                        <a:t>Topic</a:t>
                      </a:r>
                      <a:endParaRPr lang="en-US" sz="2000" b="1" i="0" dirty="0"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0016"/>
                    </a:solidFill>
                  </a:tcPr>
                </a:tc>
              </a:tr>
              <a:tr h="529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8:45 am – 9:00 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Hands-on: Virtual Machine Setup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9:00</a:t>
                      </a:r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 am – 9:20 am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Presentation: Accelerator Research Overview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8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9:20</a:t>
                      </a:r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 am – 9:35 am</a:t>
                      </a:r>
                      <a:endParaRPr lang="en-US" sz="1800" b="0" i="0" dirty="0" smtClean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latin typeface="Helvetica Light"/>
                          <a:cs typeface="Helvetica Light"/>
                        </a:rPr>
                        <a:t>Presentation:</a:t>
                      </a:r>
                      <a:r>
                        <a:rPr lang="en-US" sz="1800" b="1" i="0" baseline="0" dirty="0" smtClean="0">
                          <a:latin typeface="Helvetica Light"/>
                          <a:cs typeface="Helvetica Light"/>
                        </a:rPr>
                        <a:t> Aladdin: Accelerator Pre-RTL Modeling</a:t>
                      </a:r>
                      <a:endParaRPr lang="en-US" sz="1800" b="1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9:35</a:t>
                      </a:r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 am – 10:15 am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Hands-on: Accelerator Design Space Exploration using Aladdin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10:15</a:t>
                      </a:r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 am – 10:30 am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Break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29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10:30</a:t>
                      </a:r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 am – 11:00 am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Presentation: gem5-Aladdin: Accelerator System Integration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11:00</a:t>
                      </a:r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 am – 12:00 pm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Hands-on: SoC Design Space Exploration using gem5-Aladdin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67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76" y="290100"/>
            <a:ext cx="8229600" cy="1143000"/>
          </a:xfrm>
          <a:effectLst/>
        </p:spPr>
        <p:txBody>
          <a:bodyPr/>
          <a:lstStyle/>
          <a:p>
            <a:r>
              <a:rPr lang="en-US" dirty="0" smtClean="0"/>
              <a:t>Aladdin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005" y="2821002"/>
            <a:ext cx="88517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C Code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86961" y="2667113"/>
            <a:ext cx="1141245" cy="646331"/>
            <a:chOff x="1281512" y="2763331"/>
            <a:chExt cx="1141245" cy="646331"/>
          </a:xfrm>
          <a:effectLst/>
        </p:grpSpPr>
        <p:sp>
          <p:nvSpPr>
            <p:cNvPr id="4" name="Rounded Rectangle 3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1169" y="2763332"/>
              <a:ext cx="1021934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Optimistic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IR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6745" y="2667110"/>
            <a:ext cx="1141245" cy="646331"/>
            <a:chOff x="1281512" y="2763331"/>
            <a:chExt cx="1141245" cy="646331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8634" y="2763332"/>
              <a:ext cx="68700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Initial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16179" y="2667111"/>
            <a:ext cx="1141245" cy="646331"/>
            <a:chOff x="1281512" y="2763331"/>
            <a:chExt cx="1141245" cy="646331"/>
          </a:xfrm>
          <a:effectLst/>
        </p:grpSpPr>
        <p:sp>
          <p:nvSpPr>
            <p:cNvPr id="15" name="Rounded Rectangle 14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98328" y="2763332"/>
              <a:ext cx="90762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Idealistic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680619" y="4264764"/>
            <a:ext cx="1306821" cy="90232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4328" y="4272416"/>
            <a:ext cx="12931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Program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17725" y="4265365"/>
            <a:ext cx="1327022" cy="90232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0729" y="4266710"/>
            <a:ext cx="134166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Resource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091861" y="4425102"/>
            <a:ext cx="1212013" cy="624521"/>
            <a:chOff x="1281512" y="2763331"/>
            <a:chExt cx="1141245" cy="646331"/>
          </a:xfrm>
          <a:effectLst/>
        </p:grpSpPr>
        <p:sp>
          <p:nvSpPr>
            <p:cNvPr id="30" name="Rounded Rectangle 29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09122" y="2763333"/>
              <a:ext cx="1086037" cy="60519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Power/Area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cxnSp>
        <p:nvCxnSpPr>
          <p:cNvPr id="33" name="Straight Arrow Connector 32"/>
          <p:cNvCxnSpPr>
            <a:endCxn id="4" idx="1"/>
          </p:cNvCxnSpPr>
          <p:nvPr/>
        </p:nvCxnSpPr>
        <p:spPr>
          <a:xfrm>
            <a:off x="1242116" y="2990276"/>
            <a:ext cx="444845" cy="3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"/>
            <a:endCxn id="12" idx="1"/>
          </p:cNvCxnSpPr>
          <p:nvPr/>
        </p:nvCxnSpPr>
        <p:spPr>
          <a:xfrm flipV="1">
            <a:off x="2828206" y="2990276"/>
            <a:ext cx="348539" cy="3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2" idx="3"/>
            <a:endCxn id="15" idx="1"/>
          </p:cNvCxnSpPr>
          <p:nvPr/>
        </p:nvCxnSpPr>
        <p:spPr>
          <a:xfrm>
            <a:off x="4317990" y="2990276"/>
            <a:ext cx="398189" cy="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3"/>
            <a:endCxn id="27" idx="1"/>
          </p:cNvCxnSpPr>
          <p:nvPr/>
        </p:nvCxnSpPr>
        <p:spPr>
          <a:xfrm>
            <a:off x="3987440" y="4715926"/>
            <a:ext cx="330285" cy="60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5" idx="3"/>
            <a:endCxn id="19" idx="0"/>
          </p:cNvCxnSpPr>
          <p:nvPr/>
        </p:nvCxnSpPr>
        <p:spPr>
          <a:xfrm flipH="1">
            <a:off x="3340884" y="2990277"/>
            <a:ext cx="2516540" cy="1282139"/>
          </a:xfrm>
          <a:prstGeom prst="bentConnector4">
            <a:avLst>
              <a:gd name="adj1" fmla="val -9084"/>
              <a:gd name="adj2" fmla="val 42911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45440" y="203206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094790" y="2032070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09650" y="2057400"/>
            <a:ext cx="189445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Optimization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1" name="Straight Arrow Connector 80"/>
          <p:cNvCxnSpPr>
            <a:stCxn id="79" idx="1"/>
          </p:cNvCxnSpPr>
          <p:nvPr/>
        </p:nvCxnSpPr>
        <p:spPr>
          <a:xfrm flipH="1">
            <a:off x="1645440" y="2226677"/>
            <a:ext cx="1064210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3"/>
          </p:cNvCxnSpPr>
          <p:nvPr/>
        </p:nvCxnSpPr>
        <p:spPr>
          <a:xfrm>
            <a:off x="4604106" y="2226677"/>
            <a:ext cx="1453741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579751" y="539817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56335" y="5415574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114234" y="5592029"/>
            <a:ext cx="173896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Realization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7" name="Straight Arrow Connector 86"/>
          <p:cNvCxnSpPr>
            <a:stCxn id="86" idx="1"/>
          </p:cNvCxnSpPr>
          <p:nvPr/>
        </p:nvCxnSpPr>
        <p:spPr>
          <a:xfrm flipH="1">
            <a:off x="2579752" y="5761306"/>
            <a:ext cx="1534482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6" idx="3"/>
          </p:cNvCxnSpPr>
          <p:nvPr/>
        </p:nvCxnSpPr>
        <p:spPr>
          <a:xfrm>
            <a:off x="5853199" y="5761306"/>
            <a:ext cx="1703136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30" idx="3"/>
            <a:endCxn id="96" idx="1"/>
          </p:cNvCxnSpPr>
          <p:nvPr/>
        </p:nvCxnSpPr>
        <p:spPr>
          <a:xfrm>
            <a:off x="7303874" y="4737363"/>
            <a:ext cx="476422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780296" y="4568086"/>
            <a:ext cx="127148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Power/Area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02363" y="3663883"/>
            <a:ext cx="132769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Performance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02363" y="4104126"/>
            <a:ext cx="8436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Activity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63" name="Straight Arrow Connector 62"/>
          <p:cNvCxnSpPr>
            <a:stCxn id="27" idx="3"/>
            <a:endCxn id="31" idx="1"/>
          </p:cNvCxnSpPr>
          <p:nvPr/>
        </p:nvCxnSpPr>
        <p:spPr>
          <a:xfrm>
            <a:off x="5644747" y="4716527"/>
            <a:ext cx="476436" cy="96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6" idx="1"/>
          </p:cNvCxnSpPr>
          <p:nvPr/>
        </p:nvCxnSpPr>
        <p:spPr>
          <a:xfrm flipV="1">
            <a:off x="5814215" y="4273403"/>
            <a:ext cx="1988148" cy="443124"/>
          </a:xfrm>
          <a:prstGeom prst="bentConnector3">
            <a:avLst>
              <a:gd name="adj1" fmla="val 448"/>
            </a:avLst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8" idx="0"/>
            <a:endCxn id="97" idx="1"/>
          </p:cNvCxnSpPr>
          <p:nvPr/>
        </p:nvCxnSpPr>
        <p:spPr>
          <a:xfrm rot="5400000" flipH="1" flipV="1">
            <a:off x="6175188" y="2639535"/>
            <a:ext cx="433550" cy="2820800"/>
          </a:xfrm>
          <a:prstGeom prst="bentConnector2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0" y="4418480"/>
            <a:ext cx="1242116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800000"/>
                </a:solidFill>
                <a:latin typeface="Calibri"/>
                <a:cs typeface="Calibri"/>
              </a:rPr>
              <a:t>Acc</a:t>
            </a:r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 Design Parameters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89" name="Straight Arrow Connector 88"/>
          <p:cNvCxnSpPr>
            <a:stCxn id="82" idx="3"/>
            <a:endCxn id="18" idx="1"/>
          </p:cNvCxnSpPr>
          <p:nvPr/>
        </p:nvCxnSpPr>
        <p:spPr>
          <a:xfrm>
            <a:off x="1242116" y="4710868"/>
            <a:ext cx="1438503" cy="5058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IR Dynamic Trace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6937" y="2457473"/>
            <a:ext cx="1658001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C Code: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for(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=0; 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&lt;N; ++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)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  c[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 = a[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 + b[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];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834383" y="2845497"/>
            <a:ext cx="611462" cy="442973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9264" y="1206422"/>
            <a:ext cx="4186161" cy="40934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Calibri Light"/>
              <a:cs typeface="Calibri Light"/>
            </a:endParaRPr>
          </a:p>
          <a:p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0.   r0=0  //</a:t>
            </a:r>
            <a:r>
              <a:rPr lang="en-US" sz="20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 = 0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r4=load (r0 + r1) //load a[</a:t>
            </a:r>
            <a:r>
              <a:rPr lang="en-US" sz="20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800000"/>
                </a:solidFill>
                <a:latin typeface="Calibri Light"/>
                <a:cs typeface="Calibri Light"/>
              </a:rPr>
              <a:t>r</a:t>
            </a: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5=load (r0 + r2) //load b[</a:t>
            </a:r>
            <a:r>
              <a:rPr lang="en-US" sz="20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800000"/>
                </a:solidFill>
                <a:latin typeface="Calibri Light"/>
                <a:cs typeface="Calibri Light"/>
              </a:rPr>
              <a:t>r</a:t>
            </a: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6=r4 + r5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800000"/>
                </a:solidFill>
                <a:latin typeface="Calibri Light"/>
                <a:cs typeface="Calibri Light"/>
              </a:rPr>
              <a:t>s</a:t>
            </a: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tore(r0 + r3, r6) //store c[</a:t>
            </a:r>
            <a:r>
              <a:rPr lang="en-US" sz="20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r0=r0 + 1  //++</a:t>
            </a:r>
            <a:r>
              <a:rPr lang="en-US" sz="20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endParaRPr lang="en-US" sz="2000" dirty="0" smtClean="0">
              <a:solidFill>
                <a:srgbClr val="000090"/>
              </a:solidFill>
              <a:latin typeface="Calibri Light"/>
              <a:cs typeface="Calibri Light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r4=load(r0 + r1) //load a[</a:t>
            </a:r>
            <a:r>
              <a:rPr lang="en-US" sz="20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0090"/>
                </a:solidFill>
                <a:latin typeface="Calibri Light"/>
                <a:cs typeface="Calibri Light"/>
              </a:rPr>
              <a:t>r</a:t>
            </a: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5=load(r0 + r2) //load b[</a:t>
            </a:r>
            <a:r>
              <a:rPr lang="en-US" sz="20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r6=r4 + r5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0090"/>
                </a:solidFill>
                <a:latin typeface="Calibri Light"/>
                <a:cs typeface="Calibri Light"/>
              </a:rPr>
              <a:t>s</a:t>
            </a: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tore(r0 + r3, r6) //store c[</a:t>
            </a:r>
            <a:r>
              <a:rPr lang="en-US" sz="20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65314"/>
                </a:solidFill>
                <a:latin typeface="Calibri Light"/>
                <a:cs typeface="Calibri Light"/>
              </a:rPr>
              <a:t>r0 = r0 + 1  //++</a:t>
            </a:r>
            <a:r>
              <a:rPr lang="en-US" sz="2000" dirty="0" err="1" smtClean="0">
                <a:solidFill>
                  <a:srgbClr val="F65314"/>
                </a:solidFill>
                <a:latin typeface="Calibri Light"/>
                <a:cs typeface="Calibri Light"/>
              </a:rPr>
              <a:t>i</a:t>
            </a:r>
            <a:endParaRPr lang="en-US" sz="2000" dirty="0" smtClean="0">
              <a:solidFill>
                <a:srgbClr val="F65314"/>
              </a:solidFill>
              <a:latin typeface="Calibri Light"/>
              <a:cs typeface="Calibri Light"/>
            </a:endParaRPr>
          </a:p>
          <a:p>
            <a:r>
              <a:rPr lang="en-US" sz="2000" dirty="0" smtClean="0">
                <a:solidFill>
                  <a:srgbClr val="F65314"/>
                </a:solidFill>
                <a:latin typeface="Calibri Light"/>
                <a:cs typeface="Calibri Light"/>
              </a:rPr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0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76" y="290100"/>
            <a:ext cx="8229600" cy="1143000"/>
          </a:xfrm>
          <a:effectLst/>
        </p:spPr>
        <p:txBody>
          <a:bodyPr/>
          <a:lstStyle/>
          <a:p>
            <a:r>
              <a:rPr lang="en-US" dirty="0" smtClean="0"/>
              <a:t>Aladdin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005" y="2821002"/>
            <a:ext cx="88517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C Code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86961" y="2667113"/>
            <a:ext cx="1141245" cy="646331"/>
            <a:chOff x="1281512" y="2763331"/>
            <a:chExt cx="1141245" cy="646331"/>
          </a:xfrm>
          <a:effectLst/>
        </p:grpSpPr>
        <p:sp>
          <p:nvSpPr>
            <p:cNvPr id="4" name="Rounded Rectangle 3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1169" y="2763332"/>
              <a:ext cx="1021934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Optimistic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IR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6745" y="2667110"/>
            <a:ext cx="1141245" cy="646331"/>
            <a:chOff x="1281512" y="2763331"/>
            <a:chExt cx="1141245" cy="646331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solidFill>
              <a:srgbClr val="971217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8634" y="2763332"/>
              <a:ext cx="68700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Initial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16179" y="2667111"/>
            <a:ext cx="1141245" cy="646331"/>
            <a:chOff x="1281512" y="2763331"/>
            <a:chExt cx="1141245" cy="646331"/>
          </a:xfrm>
          <a:effectLst/>
        </p:grpSpPr>
        <p:sp>
          <p:nvSpPr>
            <p:cNvPr id="15" name="Rounded Rectangle 14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98328" y="2763332"/>
              <a:ext cx="90762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Idealistic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680619" y="4264764"/>
            <a:ext cx="1306821" cy="90232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4328" y="4272416"/>
            <a:ext cx="12931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Program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17725" y="4265365"/>
            <a:ext cx="1327022" cy="90232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0729" y="4266710"/>
            <a:ext cx="134166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Resource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091861" y="4425102"/>
            <a:ext cx="1212013" cy="624521"/>
            <a:chOff x="1281512" y="2763331"/>
            <a:chExt cx="1141245" cy="646331"/>
          </a:xfrm>
          <a:effectLst/>
        </p:grpSpPr>
        <p:sp>
          <p:nvSpPr>
            <p:cNvPr id="30" name="Rounded Rectangle 29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09122" y="2763333"/>
              <a:ext cx="1086037" cy="60519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Power/Area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cxnSp>
        <p:nvCxnSpPr>
          <p:cNvPr id="33" name="Straight Arrow Connector 32"/>
          <p:cNvCxnSpPr>
            <a:endCxn id="4" idx="1"/>
          </p:cNvCxnSpPr>
          <p:nvPr/>
        </p:nvCxnSpPr>
        <p:spPr>
          <a:xfrm>
            <a:off x="1242116" y="2990276"/>
            <a:ext cx="444845" cy="3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"/>
            <a:endCxn id="12" idx="1"/>
          </p:cNvCxnSpPr>
          <p:nvPr/>
        </p:nvCxnSpPr>
        <p:spPr>
          <a:xfrm flipV="1">
            <a:off x="2828206" y="2990276"/>
            <a:ext cx="348539" cy="3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2" idx="3"/>
            <a:endCxn id="15" idx="1"/>
          </p:cNvCxnSpPr>
          <p:nvPr/>
        </p:nvCxnSpPr>
        <p:spPr>
          <a:xfrm>
            <a:off x="4317990" y="2990276"/>
            <a:ext cx="398189" cy="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3"/>
            <a:endCxn id="27" idx="1"/>
          </p:cNvCxnSpPr>
          <p:nvPr/>
        </p:nvCxnSpPr>
        <p:spPr>
          <a:xfrm>
            <a:off x="3987440" y="4715926"/>
            <a:ext cx="330285" cy="60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5" idx="3"/>
            <a:endCxn id="19" idx="0"/>
          </p:cNvCxnSpPr>
          <p:nvPr/>
        </p:nvCxnSpPr>
        <p:spPr>
          <a:xfrm flipH="1">
            <a:off x="3340884" y="2990277"/>
            <a:ext cx="2516540" cy="1282139"/>
          </a:xfrm>
          <a:prstGeom prst="bentConnector4">
            <a:avLst>
              <a:gd name="adj1" fmla="val -9084"/>
              <a:gd name="adj2" fmla="val 42911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45440" y="203206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094790" y="2032070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09650" y="2057400"/>
            <a:ext cx="189445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Optimization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1" name="Straight Arrow Connector 80"/>
          <p:cNvCxnSpPr>
            <a:stCxn id="79" idx="1"/>
          </p:cNvCxnSpPr>
          <p:nvPr/>
        </p:nvCxnSpPr>
        <p:spPr>
          <a:xfrm flipH="1">
            <a:off x="1645440" y="2226677"/>
            <a:ext cx="1064210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3"/>
          </p:cNvCxnSpPr>
          <p:nvPr/>
        </p:nvCxnSpPr>
        <p:spPr>
          <a:xfrm>
            <a:off x="4604106" y="2226677"/>
            <a:ext cx="1453741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579751" y="539817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56335" y="5415574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114234" y="5592029"/>
            <a:ext cx="173896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Realization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7" name="Straight Arrow Connector 86"/>
          <p:cNvCxnSpPr>
            <a:stCxn id="86" idx="1"/>
          </p:cNvCxnSpPr>
          <p:nvPr/>
        </p:nvCxnSpPr>
        <p:spPr>
          <a:xfrm flipH="1">
            <a:off x="2579752" y="5761306"/>
            <a:ext cx="1534482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6" idx="3"/>
          </p:cNvCxnSpPr>
          <p:nvPr/>
        </p:nvCxnSpPr>
        <p:spPr>
          <a:xfrm>
            <a:off x="5853199" y="5761306"/>
            <a:ext cx="1703136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30" idx="3"/>
            <a:endCxn id="96" idx="1"/>
          </p:cNvCxnSpPr>
          <p:nvPr/>
        </p:nvCxnSpPr>
        <p:spPr>
          <a:xfrm>
            <a:off x="7303874" y="4737363"/>
            <a:ext cx="476422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780296" y="4568086"/>
            <a:ext cx="127148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Power/Area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02363" y="3663883"/>
            <a:ext cx="132769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Performance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02363" y="4104126"/>
            <a:ext cx="8436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Activity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63" name="Straight Arrow Connector 62"/>
          <p:cNvCxnSpPr>
            <a:stCxn id="27" idx="3"/>
            <a:endCxn id="31" idx="1"/>
          </p:cNvCxnSpPr>
          <p:nvPr/>
        </p:nvCxnSpPr>
        <p:spPr>
          <a:xfrm>
            <a:off x="5644747" y="4716527"/>
            <a:ext cx="476436" cy="96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6" idx="1"/>
          </p:cNvCxnSpPr>
          <p:nvPr/>
        </p:nvCxnSpPr>
        <p:spPr>
          <a:xfrm flipV="1">
            <a:off x="5814215" y="4273403"/>
            <a:ext cx="1988148" cy="443124"/>
          </a:xfrm>
          <a:prstGeom prst="bentConnector3">
            <a:avLst>
              <a:gd name="adj1" fmla="val 448"/>
            </a:avLst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8" idx="0"/>
            <a:endCxn id="97" idx="1"/>
          </p:cNvCxnSpPr>
          <p:nvPr/>
        </p:nvCxnSpPr>
        <p:spPr>
          <a:xfrm rot="5400000" flipH="1" flipV="1">
            <a:off x="6175188" y="2639535"/>
            <a:ext cx="433550" cy="2820800"/>
          </a:xfrm>
          <a:prstGeom prst="bentConnector2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0" y="4418480"/>
            <a:ext cx="1242116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800000"/>
                </a:solidFill>
                <a:latin typeface="Calibri"/>
                <a:cs typeface="Calibri"/>
              </a:rPr>
              <a:t>Acc</a:t>
            </a:r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 Design Parameters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89" name="Straight Arrow Connector 88"/>
          <p:cNvCxnSpPr>
            <a:stCxn id="82" idx="3"/>
            <a:endCxn id="18" idx="1"/>
          </p:cNvCxnSpPr>
          <p:nvPr/>
        </p:nvCxnSpPr>
        <p:spPr>
          <a:xfrm>
            <a:off x="1242116" y="4710868"/>
            <a:ext cx="1438503" cy="5058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7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Initial </a:t>
            </a:r>
            <a:r>
              <a:rPr lang="en-US" dirty="0"/>
              <a:t>DDDG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622722" y="2845497"/>
            <a:ext cx="423322" cy="442973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04922" y="2845497"/>
            <a:ext cx="423322" cy="442973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997207" y="1607395"/>
            <a:ext cx="3714891" cy="1878332"/>
            <a:chOff x="4997207" y="1607395"/>
            <a:chExt cx="3714891" cy="1878332"/>
          </a:xfrm>
          <a:effectLst/>
        </p:grpSpPr>
        <p:sp>
          <p:nvSpPr>
            <p:cNvPr id="9" name="Oval 8"/>
            <p:cNvSpPr/>
            <p:nvPr/>
          </p:nvSpPr>
          <p:spPr>
            <a:xfrm>
              <a:off x="4997207" y="1607395"/>
              <a:ext cx="737100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  <a:headEnd type="none"/>
              <a:tailEnd type="triangle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0. 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i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=0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085496" y="2162011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  <a:headEnd type="none"/>
              <a:tailEnd type="triangle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1. 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ld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a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974997" y="2162011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  <a:headEnd type="none"/>
              <a:tailEnd type="triangle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2. </a:t>
              </a:r>
              <a:r>
                <a:rPr lang="en-US" sz="1500" dirty="0" err="1">
                  <a:solidFill>
                    <a:schemeClr val="tx1"/>
                  </a:solidFill>
                  <a:latin typeface="Calibri Light"/>
                  <a:cs typeface="Calibri Light"/>
                </a:rPr>
                <a:t>l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d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b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974997" y="2707412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  <a:headEnd type="none"/>
              <a:tailEnd type="triangle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3.  </a:t>
              </a:r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974997" y="3177299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  <a:headEnd type="none"/>
              <a:tailEnd type="triangle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4. </a:t>
              </a:r>
              <a:r>
                <a:rPr lang="en-US" sz="1500" dirty="0" err="1">
                  <a:solidFill>
                    <a:schemeClr val="tx1"/>
                  </a:solidFill>
                  <a:latin typeface="Calibri Light"/>
                  <a:cs typeface="Calibri Light"/>
                </a:rPr>
                <a:t>s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t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c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24" name="Straight Arrow Connector 23"/>
            <p:cNvCxnSpPr>
              <a:stCxn id="9" idx="4"/>
              <a:endCxn id="20" idx="1"/>
            </p:cNvCxnSpPr>
            <p:nvPr/>
          </p:nvCxnSpPr>
          <p:spPr>
            <a:xfrm>
              <a:off x="5365757" y="1915823"/>
              <a:ext cx="1827685" cy="29135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" idx="4"/>
              <a:endCxn id="21" idx="0"/>
            </p:cNvCxnSpPr>
            <p:nvPr/>
          </p:nvCxnSpPr>
          <p:spPr>
            <a:xfrm>
              <a:off x="5365757" y="1915823"/>
              <a:ext cx="2977791" cy="2461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0" idx="4"/>
              <a:endCxn id="22" idx="1"/>
            </p:cNvCxnSpPr>
            <p:nvPr/>
          </p:nvCxnSpPr>
          <p:spPr>
            <a:xfrm>
              <a:off x="7454047" y="2470439"/>
              <a:ext cx="628896" cy="28214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1" idx="4"/>
              <a:endCxn id="22" idx="0"/>
            </p:cNvCxnSpPr>
            <p:nvPr/>
          </p:nvCxnSpPr>
          <p:spPr>
            <a:xfrm>
              <a:off x="8343548" y="2470439"/>
              <a:ext cx="0" cy="2369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2" idx="4"/>
              <a:endCxn id="23" idx="0"/>
            </p:cNvCxnSpPr>
            <p:nvPr/>
          </p:nvCxnSpPr>
          <p:spPr>
            <a:xfrm>
              <a:off x="8343548" y="3015840"/>
              <a:ext cx="0" cy="16145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997207" y="1915823"/>
            <a:ext cx="2837149" cy="2082961"/>
            <a:chOff x="4997207" y="1915823"/>
            <a:chExt cx="2837149" cy="2082961"/>
          </a:xfrm>
          <a:effectLst/>
        </p:grpSpPr>
        <p:sp>
          <p:nvSpPr>
            <p:cNvPr id="10" name="Oval 9"/>
            <p:cNvSpPr/>
            <p:nvPr/>
          </p:nvSpPr>
          <p:spPr>
            <a:xfrm>
              <a:off x="4997207" y="2162011"/>
              <a:ext cx="737100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5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. 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i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++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207754" y="2707412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6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. 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ld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a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097255" y="2707412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7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. </a:t>
              </a:r>
              <a:r>
                <a:rPr lang="en-US" sz="1500" dirty="0" err="1">
                  <a:solidFill>
                    <a:schemeClr val="tx1"/>
                  </a:solidFill>
                  <a:latin typeface="Calibri Light"/>
                  <a:cs typeface="Calibri Light"/>
                </a:rPr>
                <a:t>l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d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b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097255" y="3170738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8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.  </a:t>
              </a:r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097255" y="3690356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9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. </a:t>
              </a:r>
              <a:r>
                <a:rPr lang="en-US" sz="1500" dirty="0" err="1">
                  <a:solidFill>
                    <a:schemeClr val="tx1"/>
                  </a:solidFill>
                  <a:latin typeface="Calibri Light"/>
                  <a:cs typeface="Calibri Light"/>
                </a:rPr>
                <a:t>s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t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c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37" name="Straight Arrow Connector 36"/>
            <p:cNvCxnSpPr>
              <a:stCxn id="9" idx="4"/>
              <a:endCxn id="10" idx="0"/>
            </p:cNvCxnSpPr>
            <p:nvPr/>
          </p:nvCxnSpPr>
          <p:spPr>
            <a:xfrm>
              <a:off x="5365757" y="1915823"/>
              <a:ext cx="0" cy="2461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0" idx="4"/>
              <a:endCxn id="16" idx="1"/>
            </p:cNvCxnSpPr>
            <p:nvPr/>
          </p:nvCxnSpPr>
          <p:spPr>
            <a:xfrm>
              <a:off x="5365757" y="2470439"/>
              <a:ext cx="949943" cy="28214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0" idx="4"/>
              <a:endCxn id="17" idx="0"/>
            </p:cNvCxnSpPr>
            <p:nvPr/>
          </p:nvCxnSpPr>
          <p:spPr>
            <a:xfrm>
              <a:off x="5365757" y="2470439"/>
              <a:ext cx="2100049" cy="2369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7" idx="4"/>
              <a:endCxn id="18" idx="0"/>
            </p:cNvCxnSpPr>
            <p:nvPr/>
          </p:nvCxnSpPr>
          <p:spPr>
            <a:xfrm>
              <a:off x="7465806" y="3015840"/>
              <a:ext cx="0" cy="1548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6" idx="4"/>
              <a:endCxn id="18" idx="1"/>
            </p:cNvCxnSpPr>
            <p:nvPr/>
          </p:nvCxnSpPr>
          <p:spPr>
            <a:xfrm>
              <a:off x="6576305" y="3015840"/>
              <a:ext cx="628896" cy="2000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8" idx="4"/>
              <a:endCxn id="19" idx="0"/>
            </p:cNvCxnSpPr>
            <p:nvPr/>
          </p:nvCxnSpPr>
          <p:spPr>
            <a:xfrm>
              <a:off x="7465806" y="3479166"/>
              <a:ext cx="0" cy="2111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997206" y="2470439"/>
            <a:ext cx="1924545" cy="1995963"/>
            <a:chOff x="4997206" y="2470439"/>
            <a:chExt cx="1924545" cy="1995963"/>
          </a:xfrm>
          <a:effectLst/>
        </p:grpSpPr>
        <p:sp>
          <p:nvSpPr>
            <p:cNvPr id="11" name="Oval 10"/>
            <p:cNvSpPr/>
            <p:nvPr/>
          </p:nvSpPr>
          <p:spPr>
            <a:xfrm>
              <a:off x="4997206" y="2704249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10. 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i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++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247700" y="3170738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11. 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ld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a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184650" y="3170738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12. </a:t>
              </a:r>
              <a:r>
                <a:rPr lang="en-US" sz="1500" dirty="0" err="1">
                  <a:solidFill>
                    <a:schemeClr val="tx1"/>
                  </a:solidFill>
                  <a:latin typeface="Calibri Light"/>
                  <a:cs typeface="Calibri Light"/>
                </a:rPr>
                <a:t>l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d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b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184650" y="3690356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13.  </a:t>
              </a:r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184650" y="4157974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14. </a:t>
              </a:r>
              <a:r>
                <a:rPr lang="en-US" sz="1500" dirty="0" err="1">
                  <a:solidFill>
                    <a:schemeClr val="tx1"/>
                  </a:solidFill>
                  <a:latin typeface="Calibri Light"/>
                  <a:cs typeface="Calibri Light"/>
                </a:rPr>
                <a:t>s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t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c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55" name="Straight Arrow Connector 54"/>
            <p:cNvCxnSpPr>
              <a:stCxn id="10" idx="4"/>
              <a:endCxn id="11" idx="0"/>
            </p:cNvCxnSpPr>
            <p:nvPr/>
          </p:nvCxnSpPr>
          <p:spPr>
            <a:xfrm>
              <a:off x="5365757" y="2470439"/>
              <a:ext cx="0" cy="23381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11" idx="4"/>
              <a:endCxn id="12" idx="0"/>
            </p:cNvCxnSpPr>
            <p:nvPr/>
          </p:nvCxnSpPr>
          <p:spPr>
            <a:xfrm>
              <a:off x="5365757" y="3012677"/>
              <a:ext cx="250494" cy="15806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1" idx="4"/>
              <a:endCxn id="13" idx="0"/>
            </p:cNvCxnSpPr>
            <p:nvPr/>
          </p:nvCxnSpPr>
          <p:spPr>
            <a:xfrm>
              <a:off x="5365757" y="3012677"/>
              <a:ext cx="1187444" cy="15806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2" idx="4"/>
              <a:endCxn id="14" idx="1"/>
            </p:cNvCxnSpPr>
            <p:nvPr/>
          </p:nvCxnSpPr>
          <p:spPr>
            <a:xfrm>
              <a:off x="5616251" y="3479166"/>
              <a:ext cx="676345" cy="25635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13" idx="4"/>
              <a:endCxn id="14" idx="0"/>
            </p:cNvCxnSpPr>
            <p:nvPr/>
          </p:nvCxnSpPr>
          <p:spPr>
            <a:xfrm>
              <a:off x="6553201" y="3479166"/>
              <a:ext cx="0" cy="2111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14" idx="4"/>
              <a:endCxn id="15" idx="0"/>
            </p:cNvCxnSpPr>
            <p:nvPr/>
          </p:nvCxnSpPr>
          <p:spPr>
            <a:xfrm>
              <a:off x="6553201" y="3998784"/>
              <a:ext cx="0" cy="1591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/>
          <p:cNvSpPr txBox="1"/>
          <p:nvPr/>
        </p:nvSpPr>
        <p:spPr>
          <a:xfrm>
            <a:off x="82313" y="2457473"/>
            <a:ext cx="1658001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C Code: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for(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=0; 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&lt;N; ++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)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  c[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 = a[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 + b[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];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151874" y="1554565"/>
            <a:ext cx="2257376" cy="240065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Calibri Light"/>
                <a:cs typeface="Calibri Light"/>
              </a:rPr>
              <a:t>IR Trace:</a:t>
            </a:r>
          </a:p>
          <a:p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0.  r0=0  //</a:t>
            </a:r>
            <a:r>
              <a:rPr lang="en-US" sz="12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 = 0</a:t>
            </a:r>
          </a:p>
          <a:p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1.  r4=load (r0 + r1) //load a[</a:t>
            </a:r>
            <a:r>
              <a:rPr lang="en-US" sz="12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2.  r5=load (r0 + r2) //load b[</a:t>
            </a:r>
            <a:r>
              <a:rPr lang="en-US" sz="12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3.  r6=r4 + r5</a:t>
            </a:r>
          </a:p>
          <a:p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4.  store(r0 + r3, r6) //store c[</a:t>
            </a:r>
            <a:r>
              <a:rPr lang="en-US" sz="12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5.  r0=r0 + 1  //++</a:t>
            </a:r>
            <a:r>
              <a:rPr lang="en-US" sz="12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endParaRPr lang="en-US" sz="1200" dirty="0" smtClean="0">
              <a:solidFill>
                <a:srgbClr val="000090"/>
              </a:solidFill>
              <a:latin typeface="Calibri Light"/>
              <a:cs typeface="Calibri Light"/>
            </a:endParaRPr>
          </a:p>
          <a:p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6.  r4=load(r0 + r1) //load a[</a:t>
            </a:r>
            <a:r>
              <a:rPr lang="en-US" sz="12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7.  r5=load(r0 + r2) //load b[</a:t>
            </a:r>
            <a:r>
              <a:rPr lang="en-US" sz="12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8.  r6=r4 + r5</a:t>
            </a:r>
          </a:p>
          <a:p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9.  store(r0 + r3, r6) //store c[</a:t>
            </a:r>
            <a:r>
              <a:rPr lang="en-US" sz="12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1200" dirty="0" smtClean="0">
                <a:solidFill>
                  <a:srgbClr val="F65314"/>
                </a:solidFill>
                <a:latin typeface="Calibri Light"/>
                <a:cs typeface="Calibri Light"/>
              </a:rPr>
              <a:t>10.r0 = r0 + 1  //++</a:t>
            </a:r>
            <a:r>
              <a:rPr lang="en-US" sz="1200" dirty="0" err="1" smtClean="0">
                <a:solidFill>
                  <a:srgbClr val="F65314"/>
                </a:solidFill>
                <a:latin typeface="Calibri Light"/>
                <a:cs typeface="Calibri Light"/>
              </a:rPr>
              <a:t>i</a:t>
            </a:r>
            <a:endParaRPr lang="en-US" sz="1200" dirty="0" smtClean="0">
              <a:solidFill>
                <a:srgbClr val="F65314"/>
              </a:solidFill>
              <a:latin typeface="Calibri Light"/>
              <a:cs typeface="Calibri Light"/>
            </a:endParaRPr>
          </a:p>
          <a:p>
            <a:r>
              <a:rPr lang="en-US" sz="1200" dirty="0" smtClean="0">
                <a:solidFill>
                  <a:srgbClr val="F65314"/>
                </a:solidFill>
                <a:latin typeface="Calibri Light"/>
                <a:cs typeface="Calibri Light"/>
              </a:rPr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1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76" y="290100"/>
            <a:ext cx="8229600" cy="1143000"/>
          </a:xfrm>
          <a:effectLst/>
        </p:spPr>
        <p:txBody>
          <a:bodyPr/>
          <a:lstStyle/>
          <a:p>
            <a:r>
              <a:rPr lang="en-US" dirty="0" smtClean="0"/>
              <a:t>Aladdin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005" y="2821002"/>
            <a:ext cx="88517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C Code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86961" y="2667113"/>
            <a:ext cx="1141245" cy="646331"/>
            <a:chOff x="1281512" y="2763331"/>
            <a:chExt cx="1141245" cy="646331"/>
          </a:xfrm>
          <a:effectLst/>
        </p:grpSpPr>
        <p:sp>
          <p:nvSpPr>
            <p:cNvPr id="4" name="Rounded Rectangle 3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1169" y="2763332"/>
              <a:ext cx="1021934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Optimistic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IR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6745" y="2667110"/>
            <a:ext cx="1141245" cy="646331"/>
            <a:chOff x="1281512" y="2763331"/>
            <a:chExt cx="1141245" cy="646331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8634" y="2763332"/>
              <a:ext cx="68700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Initial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16179" y="2667111"/>
            <a:ext cx="1141245" cy="646331"/>
            <a:chOff x="1281512" y="2763331"/>
            <a:chExt cx="1141245" cy="646331"/>
          </a:xfrm>
          <a:effectLst/>
        </p:grpSpPr>
        <p:sp>
          <p:nvSpPr>
            <p:cNvPr id="15" name="Rounded Rectangle 14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solidFill>
              <a:srgbClr val="971217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98328" y="2763332"/>
              <a:ext cx="90762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Idealistic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680619" y="4264764"/>
            <a:ext cx="1306821" cy="90232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4328" y="4272416"/>
            <a:ext cx="12931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Program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17725" y="4265365"/>
            <a:ext cx="1327022" cy="90232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0729" y="4266710"/>
            <a:ext cx="134166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Resource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091861" y="4425102"/>
            <a:ext cx="1212013" cy="624521"/>
            <a:chOff x="1281512" y="2763331"/>
            <a:chExt cx="1141245" cy="646331"/>
          </a:xfrm>
          <a:effectLst/>
        </p:grpSpPr>
        <p:sp>
          <p:nvSpPr>
            <p:cNvPr id="30" name="Rounded Rectangle 29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09122" y="2763333"/>
              <a:ext cx="1086037" cy="60519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Power/Area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cxnSp>
        <p:nvCxnSpPr>
          <p:cNvPr id="33" name="Straight Arrow Connector 32"/>
          <p:cNvCxnSpPr>
            <a:endCxn id="4" idx="1"/>
          </p:cNvCxnSpPr>
          <p:nvPr/>
        </p:nvCxnSpPr>
        <p:spPr>
          <a:xfrm>
            <a:off x="1242116" y="2990276"/>
            <a:ext cx="444845" cy="3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"/>
            <a:endCxn id="12" idx="1"/>
          </p:cNvCxnSpPr>
          <p:nvPr/>
        </p:nvCxnSpPr>
        <p:spPr>
          <a:xfrm flipV="1">
            <a:off x="2828206" y="2990276"/>
            <a:ext cx="348539" cy="3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2" idx="3"/>
            <a:endCxn id="15" idx="1"/>
          </p:cNvCxnSpPr>
          <p:nvPr/>
        </p:nvCxnSpPr>
        <p:spPr>
          <a:xfrm>
            <a:off x="4317990" y="2990276"/>
            <a:ext cx="398189" cy="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3"/>
            <a:endCxn id="27" idx="1"/>
          </p:cNvCxnSpPr>
          <p:nvPr/>
        </p:nvCxnSpPr>
        <p:spPr>
          <a:xfrm>
            <a:off x="3987440" y="4715926"/>
            <a:ext cx="330285" cy="60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5" idx="3"/>
            <a:endCxn id="19" idx="0"/>
          </p:cNvCxnSpPr>
          <p:nvPr/>
        </p:nvCxnSpPr>
        <p:spPr>
          <a:xfrm flipH="1">
            <a:off x="3340884" y="2990277"/>
            <a:ext cx="2516540" cy="1282139"/>
          </a:xfrm>
          <a:prstGeom prst="bentConnector4">
            <a:avLst>
              <a:gd name="adj1" fmla="val -9084"/>
              <a:gd name="adj2" fmla="val 42911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45440" y="203206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094790" y="2032070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09650" y="2057400"/>
            <a:ext cx="189445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Optimization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1" name="Straight Arrow Connector 80"/>
          <p:cNvCxnSpPr>
            <a:stCxn id="79" idx="1"/>
          </p:cNvCxnSpPr>
          <p:nvPr/>
        </p:nvCxnSpPr>
        <p:spPr>
          <a:xfrm flipH="1">
            <a:off x="1645440" y="2226677"/>
            <a:ext cx="1064210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3"/>
          </p:cNvCxnSpPr>
          <p:nvPr/>
        </p:nvCxnSpPr>
        <p:spPr>
          <a:xfrm>
            <a:off x="4604106" y="2226677"/>
            <a:ext cx="1453741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579751" y="539817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56335" y="5415574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114234" y="5592029"/>
            <a:ext cx="173896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Realization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7" name="Straight Arrow Connector 86"/>
          <p:cNvCxnSpPr>
            <a:stCxn id="86" idx="1"/>
          </p:cNvCxnSpPr>
          <p:nvPr/>
        </p:nvCxnSpPr>
        <p:spPr>
          <a:xfrm flipH="1">
            <a:off x="2579752" y="5761306"/>
            <a:ext cx="1534482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6" idx="3"/>
          </p:cNvCxnSpPr>
          <p:nvPr/>
        </p:nvCxnSpPr>
        <p:spPr>
          <a:xfrm>
            <a:off x="5853199" y="5761306"/>
            <a:ext cx="1703136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30" idx="3"/>
            <a:endCxn id="96" idx="1"/>
          </p:cNvCxnSpPr>
          <p:nvPr/>
        </p:nvCxnSpPr>
        <p:spPr>
          <a:xfrm>
            <a:off x="7303874" y="4737363"/>
            <a:ext cx="476422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780296" y="4568086"/>
            <a:ext cx="127148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Power/Area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02363" y="3663883"/>
            <a:ext cx="132769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Performance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02363" y="4104126"/>
            <a:ext cx="8436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Activity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63" name="Straight Arrow Connector 62"/>
          <p:cNvCxnSpPr>
            <a:stCxn id="27" idx="3"/>
            <a:endCxn id="31" idx="1"/>
          </p:cNvCxnSpPr>
          <p:nvPr/>
        </p:nvCxnSpPr>
        <p:spPr>
          <a:xfrm>
            <a:off x="5644747" y="4716527"/>
            <a:ext cx="476436" cy="96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6" idx="1"/>
          </p:cNvCxnSpPr>
          <p:nvPr/>
        </p:nvCxnSpPr>
        <p:spPr>
          <a:xfrm flipV="1">
            <a:off x="5814215" y="4273403"/>
            <a:ext cx="1988148" cy="443124"/>
          </a:xfrm>
          <a:prstGeom prst="bentConnector3">
            <a:avLst>
              <a:gd name="adj1" fmla="val 448"/>
            </a:avLst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8" idx="0"/>
            <a:endCxn id="97" idx="1"/>
          </p:cNvCxnSpPr>
          <p:nvPr/>
        </p:nvCxnSpPr>
        <p:spPr>
          <a:xfrm rot="5400000" flipH="1" flipV="1">
            <a:off x="6175188" y="2639535"/>
            <a:ext cx="433550" cy="2820800"/>
          </a:xfrm>
          <a:prstGeom prst="bentConnector2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0" y="4418480"/>
            <a:ext cx="1242116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800000"/>
                </a:solidFill>
                <a:latin typeface="Calibri"/>
                <a:cs typeface="Calibri"/>
              </a:rPr>
              <a:t>Acc</a:t>
            </a:r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 Design Parameters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89" name="Straight Arrow Connector 88"/>
          <p:cNvCxnSpPr>
            <a:stCxn id="82" idx="3"/>
            <a:endCxn id="18" idx="1"/>
          </p:cNvCxnSpPr>
          <p:nvPr/>
        </p:nvCxnSpPr>
        <p:spPr>
          <a:xfrm>
            <a:off x="1242116" y="4710868"/>
            <a:ext cx="1438503" cy="5058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9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914085" y="2350444"/>
            <a:ext cx="305730" cy="331802"/>
          </a:xfrm>
          <a:prstGeom prst="rightArrow">
            <a:avLst>
              <a:gd name="adj1" fmla="val 50000"/>
              <a:gd name="adj2" fmla="val 46386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9" name="Oval 8"/>
          <p:cNvSpPr/>
          <p:nvPr/>
        </p:nvSpPr>
        <p:spPr>
          <a:xfrm>
            <a:off x="2982066" y="1607395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0.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=0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82069" y="2024293"/>
            <a:ext cx="502920" cy="188433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5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82066" y="2454929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65314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10.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82068" y="2895302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65314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11.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36518" y="2895302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65314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12.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36518" y="3338410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65314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13.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15" name="Oval 14"/>
          <p:cNvSpPr/>
          <p:nvPr/>
        </p:nvSpPr>
        <p:spPr>
          <a:xfrm>
            <a:off x="3536518" y="3767773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65314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14.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29022" y="2454929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6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89573" y="2454929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7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89573" y="2895302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8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19" name="Oval 18"/>
          <p:cNvSpPr/>
          <p:nvPr/>
        </p:nvSpPr>
        <p:spPr>
          <a:xfrm>
            <a:off x="4089573" y="3338410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9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77814" y="2031944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61315" y="2024293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2.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61315" y="2454929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3.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23" name="Oval 22"/>
          <p:cNvSpPr/>
          <p:nvPr/>
        </p:nvSpPr>
        <p:spPr>
          <a:xfrm>
            <a:off x="4661315" y="2901863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4.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24" name="Straight Arrow Connector 23"/>
          <p:cNvCxnSpPr>
            <a:stCxn id="9" idx="4"/>
            <a:endCxn id="20" idx="1"/>
          </p:cNvCxnSpPr>
          <p:nvPr/>
        </p:nvCxnSpPr>
        <p:spPr>
          <a:xfrm>
            <a:off x="3233526" y="1799419"/>
            <a:ext cx="917939" cy="260646"/>
          </a:xfrm>
          <a:prstGeom prst="straightConnector1">
            <a:avLst/>
          </a:prstGeom>
          <a:ln w="19050" cap="flat" cmpd="sng">
            <a:solidFill>
              <a:schemeClr val="tx1"/>
            </a:solidFill>
            <a:round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4"/>
            <a:endCxn id="21" idx="0"/>
          </p:cNvCxnSpPr>
          <p:nvPr/>
        </p:nvCxnSpPr>
        <p:spPr>
          <a:xfrm>
            <a:off x="3233526" y="1799419"/>
            <a:ext cx="1679249" cy="22487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4"/>
            <a:endCxn id="22" idx="1"/>
          </p:cNvCxnSpPr>
          <p:nvPr/>
        </p:nvCxnSpPr>
        <p:spPr>
          <a:xfrm>
            <a:off x="4329274" y="2223968"/>
            <a:ext cx="405692" cy="259082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4"/>
            <a:endCxn id="22" idx="0"/>
          </p:cNvCxnSpPr>
          <p:nvPr/>
        </p:nvCxnSpPr>
        <p:spPr>
          <a:xfrm>
            <a:off x="4912775" y="2216317"/>
            <a:ext cx="0" cy="238612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4"/>
            <a:endCxn id="23" idx="0"/>
          </p:cNvCxnSpPr>
          <p:nvPr/>
        </p:nvCxnSpPr>
        <p:spPr>
          <a:xfrm>
            <a:off x="4912775" y="2646953"/>
            <a:ext cx="0" cy="25491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4"/>
            <a:endCxn id="10" idx="0"/>
          </p:cNvCxnSpPr>
          <p:nvPr/>
        </p:nvCxnSpPr>
        <p:spPr>
          <a:xfrm>
            <a:off x="3233526" y="1799419"/>
            <a:ext cx="3" cy="22487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4"/>
            <a:endCxn id="16" idx="1"/>
          </p:cNvCxnSpPr>
          <p:nvPr/>
        </p:nvCxnSpPr>
        <p:spPr>
          <a:xfrm>
            <a:off x="3233529" y="2212726"/>
            <a:ext cx="369144" cy="27032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4"/>
            <a:endCxn id="17" idx="0"/>
          </p:cNvCxnSpPr>
          <p:nvPr/>
        </p:nvCxnSpPr>
        <p:spPr>
          <a:xfrm>
            <a:off x="3233529" y="2212726"/>
            <a:ext cx="1107504" cy="242203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7" idx="4"/>
            <a:endCxn id="18" idx="0"/>
          </p:cNvCxnSpPr>
          <p:nvPr/>
        </p:nvCxnSpPr>
        <p:spPr>
          <a:xfrm>
            <a:off x="4341033" y="2646953"/>
            <a:ext cx="0" cy="24834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4"/>
            <a:endCxn id="18" idx="1"/>
          </p:cNvCxnSpPr>
          <p:nvPr/>
        </p:nvCxnSpPr>
        <p:spPr>
          <a:xfrm>
            <a:off x="3780482" y="2646953"/>
            <a:ext cx="382742" cy="27647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4"/>
            <a:endCxn id="19" idx="0"/>
          </p:cNvCxnSpPr>
          <p:nvPr/>
        </p:nvCxnSpPr>
        <p:spPr>
          <a:xfrm>
            <a:off x="4341033" y="3087326"/>
            <a:ext cx="0" cy="25108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0" idx="4"/>
            <a:endCxn id="11" idx="0"/>
          </p:cNvCxnSpPr>
          <p:nvPr/>
        </p:nvCxnSpPr>
        <p:spPr>
          <a:xfrm flipH="1">
            <a:off x="3233526" y="2212726"/>
            <a:ext cx="3" cy="242203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1" idx="4"/>
            <a:endCxn id="12" idx="0"/>
          </p:cNvCxnSpPr>
          <p:nvPr/>
        </p:nvCxnSpPr>
        <p:spPr>
          <a:xfrm>
            <a:off x="3233526" y="2646953"/>
            <a:ext cx="2" cy="24834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1" idx="4"/>
            <a:endCxn id="13" idx="0"/>
          </p:cNvCxnSpPr>
          <p:nvPr/>
        </p:nvCxnSpPr>
        <p:spPr>
          <a:xfrm>
            <a:off x="3233526" y="2646953"/>
            <a:ext cx="554452" cy="24834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2" idx="4"/>
            <a:endCxn id="14" idx="1"/>
          </p:cNvCxnSpPr>
          <p:nvPr/>
        </p:nvCxnSpPr>
        <p:spPr>
          <a:xfrm>
            <a:off x="3233528" y="3087326"/>
            <a:ext cx="376641" cy="27920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3" idx="4"/>
            <a:endCxn id="14" idx="0"/>
          </p:cNvCxnSpPr>
          <p:nvPr/>
        </p:nvCxnSpPr>
        <p:spPr>
          <a:xfrm>
            <a:off x="3787978" y="3087326"/>
            <a:ext cx="0" cy="25108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4" idx="4"/>
            <a:endCxn id="15" idx="0"/>
          </p:cNvCxnSpPr>
          <p:nvPr/>
        </p:nvCxnSpPr>
        <p:spPr>
          <a:xfrm>
            <a:off x="3787978" y="3530434"/>
            <a:ext cx="0" cy="23733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0" y="2193440"/>
            <a:ext cx="102513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alibri Light"/>
                <a:cs typeface="Calibri Light"/>
              </a:rPr>
              <a:t>C Code:</a:t>
            </a:r>
          </a:p>
          <a:p>
            <a:r>
              <a:rPr lang="en-US" sz="800" dirty="0" smtClean="0">
                <a:latin typeface="Calibri Light"/>
                <a:cs typeface="Calibri Light"/>
              </a:rPr>
              <a:t>for(</a:t>
            </a:r>
            <a:r>
              <a:rPr lang="en-US" sz="800" dirty="0" err="1" smtClean="0">
                <a:latin typeface="Calibri Light"/>
                <a:cs typeface="Calibri Light"/>
              </a:rPr>
              <a:t>i</a:t>
            </a:r>
            <a:r>
              <a:rPr lang="en-US" sz="800" dirty="0" smtClean="0">
                <a:latin typeface="Calibri Light"/>
                <a:cs typeface="Calibri Light"/>
              </a:rPr>
              <a:t>=0; </a:t>
            </a:r>
            <a:r>
              <a:rPr lang="en-US" sz="800" dirty="0" err="1" smtClean="0">
                <a:latin typeface="Calibri Light"/>
                <a:cs typeface="Calibri Light"/>
              </a:rPr>
              <a:t>i</a:t>
            </a:r>
            <a:r>
              <a:rPr lang="en-US" sz="800" dirty="0" smtClean="0">
                <a:latin typeface="Calibri Light"/>
                <a:cs typeface="Calibri Light"/>
              </a:rPr>
              <a:t>&lt;N; ++</a:t>
            </a:r>
            <a:r>
              <a:rPr lang="en-US" sz="800" dirty="0" err="1" smtClean="0">
                <a:latin typeface="Calibri Light"/>
                <a:cs typeface="Calibri Light"/>
              </a:rPr>
              <a:t>i</a:t>
            </a:r>
            <a:r>
              <a:rPr lang="en-US" sz="800" dirty="0" smtClean="0">
                <a:latin typeface="Calibri Light"/>
                <a:cs typeface="Calibri Light"/>
              </a:rPr>
              <a:t>)</a:t>
            </a:r>
          </a:p>
          <a:p>
            <a:r>
              <a:rPr lang="en-US" sz="800" dirty="0" smtClean="0">
                <a:latin typeface="Calibri Light"/>
                <a:cs typeface="Calibri Light"/>
              </a:rPr>
              <a:t>  c[</a:t>
            </a:r>
            <a:r>
              <a:rPr lang="en-US" sz="800" dirty="0" err="1" smtClean="0">
                <a:latin typeface="Calibri Light"/>
                <a:cs typeface="Calibri Light"/>
              </a:rPr>
              <a:t>i</a:t>
            </a:r>
            <a:r>
              <a:rPr lang="en-US" sz="800" dirty="0" smtClean="0">
                <a:latin typeface="Calibri Light"/>
                <a:cs typeface="Calibri Light"/>
              </a:rPr>
              <a:t>] = a[</a:t>
            </a:r>
            <a:r>
              <a:rPr lang="en-US" sz="800" dirty="0" err="1" smtClean="0">
                <a:latin typeface="Calibri Light"/>
                <a:cs typeface="Calibri Light"/>
              </a:rPr>
              <a:t>i</a:t>
            </a:r>
            <a:r>
              <a:rPr lang="en-US" sz="800" dirty="0" smtClean="0">
                <a:latin typeface="Calibri Light"/>
                <a:cs typeface="Calibri Light"/>
              </a:rPr>
              <a:t>] + b[</a:t>
            </a:r>
            <a:r>
              <a:rPr lang="en-US" sz="800" dirty="0" err="1" smtClean="0">
                <a:latin typeface="Calibri Light"/>
                <a:cs typeface="Calibri Light"/>
              </a:rPr>
              <a:t>i</a:t>
            </a:r>
            <a:r>
              <a:rPr lang="en-US" sz="800" dirty="0" smtClean="0">
                <a:latin typeface="Calibri Light"/>
                <a:cs typeface="Calibri Light"/>
              </a:rPr>
              <a:t>];</a:t>
            </a:r>
            <a:endParaRPr lang="en-US" sz="800" dirty="0">
              <a:latin typeface="Calibri Light"/>
              <a:cs typeface="Calibri Ligh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250415" y="1554565"/>
            <a:ext cx="1795672" cy="160043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latin typeface="Calibri Light"/>
                <a:cs typeface="Calibri Light"/>
              </a:rPr>
              <a:t>IR Trace:</a:t>
            </a:r>
          </a:p>
          <a:p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0.  r0=0  //</a:t>
            </a:r>
            <a:r>
              <a:rPr lang="en-US" sz="8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 = 0</a:t>
            </a:r>
          </a:p>
          <a:p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1.  r4=load (r0 + r1) //load a[</a:t>
            </a:r>
            <a:r>
              <a:rPr lang="en-US" sz="8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2.  r5=load (r0 + r2) //load b[</a:t>
            </a:r>
            <a:r>
              <a:rPr lang="en-US" sz="8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3.  r6=r4 + r5</a:t>
            </a:r>
          </a:p>
          <a:p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4.  store(r0 + r3, r6) //store c[</a:t>
            </a:r>
            <a:r>
              <a:rPr lang="en-US" sz="8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5.  r0=r0 + 1  //++</a:t>
            </a:r>
            <a:r>
              <a:rPr lang="en-US" sz="8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endParaRPr lang="en-US" sz="800" dirty="0" smtClean="0">
              <a:solidFill>
                <a:srgbClr val="000090"/>
              </a:solidFill>
              <a:latin typeface="Calibri Light"/>
              <a:cs typeface="Calibri Light"/>
            </a:endParaRPr>
          </a:p>
          <a:p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6.  r4=load(r0 + r1) //load a[</a:t>
            </a:r>
            <a:r>
              <a:rPr lang="en-US" sz="8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7.  r5=load(r0 + r2) //load b[</a:t>
            </a:r>
            <a:r>
              <a:rPr lang="en-US" sz="8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8.  r6=r4 + r5</a:t>
            </a:r>
          </a:p>
          <a:p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9.  store(r0 + r3, r6) //store c[</a:t>
            </a:r>
            <a:r>
              <a:rPr lang="en-US" sz="8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800" dirty="0" smtClean="0">
                <a:solidFill>
                  <a:srgbClr val="F65314"/>
                </a:solidFill>
                <a:latin typeface="Calibri Light"/>
                <a:cs typeface="Calibri Light"/>
              </a:rPr>
              <a:t>10.r0 = r0 + 1  //++</a:t>
            </a:r>
            <a:r>
              <a:rPr lang="en-US" sz="800" dirty="0" err="1" smtClean="0">
                <a:solidFill>
                  <a:srgbClr val="F65314"/>
                </a:solidFill>
                <a:latin typeface="Calibri Light"/>
                <a:cs typeface="Calibri Light"/>
              </a:rPr>
              <a:t>i</a:t>
            </a:r>
            <a:endParaRPr lang="en-US" sz="800" dirty="0" smtClean="0">
              <a:solidFill>
                <a:srgbClr val="F65314"/>
              </a:solidFill>
              <a:latin typeface="Calibri Light"/>
              <a:cs typeface="Calibri Light"/>
            </a:endParaRPr>
          </a:p>
          <a:p>
            <a:r>
              <a:rPr lang="en-US" sz="800" dirty="0" smtClean="0">
                <a:solidFill>
                  <a:srgbClr val="F65314"/>
                </a:solidFill>
                <a:latin typeface="Calibri Light"/>
                <a:cs typeface="Calibri Light"/>
              </a:rPr>
              <a:t>…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2640940" y="2350444"/>
            <a:ext cx="305730" cy="331802"/>
          </a:xfrm>
          <a:prstGeom prst="rightArrow">
            <a:avLst>
              <a:gd name="adj1" fmla="val 50000"/>
              <a:gd name="adj2" fmla="val 46386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2898006" y="1927983"/>
            <a:ext cx="2350088" cy="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902770" y="2342793"/>
            <a:ext cx="2350088" cy="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902770" y="2770622"/>
            <a:ext cx="2350088" cy="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02770" y="3221404"/>
            <a:ext cx="2350088" cy="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898006" y="3610979"/>
            <a:ext cx="2350088" cy="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348535" y="1607395"/>
            <a:ext cx="3724700" cy="1614009"/>
            <a:chOff x="5348535" y="1607395"/>
            <a:chExt cx="3724700" cy="1614009"/>
          </a:xfrm>
          <a:effectLst/>
        </p:grpSpPr>
        <p:sp>
          <p:nvSpPr>
            <p:cNvPr id="50" name="Right Arrow 49"/>
            <p:cNvSpPr/>
            <p:nvPr/>
          </p:nvSpPr>
          <p:spPr>
            <a:xfrm>
              <a:off x="5348535" y="2350444"/>
              <a:ext cx="305730" cy="331802"/>
            </a:xfrm>
            <a:prstGeom prst="rightArrow">
              <a:avLst>
                <a:gd name="adj1" fmla="val 50000"/>
                <a:gd name="adj2" fmla="val 46386"/>
              </a:avLst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750862" y="1607395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0.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i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=0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843066" y="1617686"/>
              <a:ext cx="502920" cy="188433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5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i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++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7933628" y="1629365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10.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i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++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933630" y="2016181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11.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8488080" y="2016181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12.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937280" y="2482242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13.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7937280" y="2911605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14.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843066" y="2001416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6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7380667" y="2001416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7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6843066" y="2470391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8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6843066" y="2913499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9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750862" y="2014559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6296113" y="2006908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2.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5744370" y="2470391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3.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72" name="Oval 71"/>
            <p:cNvSpPr/>
            <p:nvPr/>
          </p:nvSpPr>
          <p:spPr>
            <a:xfrm>
              <a:off x="5744370" y="2909674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4.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73" name="Straight Arrow Connector 72"/>
            <p:cNvCxnSpPr>
              <a:stCxn id="51" idx="4"/>
              <a:endCxn id="67" idx="0"/>
            </p:cNvCxnSpPr>
            <p:nvPr/>
          </p:nvCxnSpPr>
          <p:spPr>
            <a:xfrm>
              <a:off x="6002322" y="1799419"/>
              <a:ext cx="0" cy="215140"/>
            </a:xfrm>
            <a:prstGeom prst="straightConnector1">
              <a:avLst/>
            </a:prstGeom>
            <a:ln w="19050" cap="flat" cmpd="sng">
              <a:solidFill>
                <a:schemeClr val="tx1"/>
              </a:solidFill>
              <a:round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51" idx="4"/>
              <a:endCxn id="69" idx="0"/>
            </p:cNvCxnSpPr>
            <p:nvPr/>
          </p:nvCxnSpPr>
          <p:spPr>
            <a:xfrm>
              <a:off x="6002322" y="1799419"/>
              <a:ext cx="545251" cy="20748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7" idx="4"/>
              <a:endCxn id="70" idx="0"/>
            </p:cNvCxnSpPr>
            <p:nvPr/>
          </p:nvCxnSpPr>
          <p:spPr>
            <a:xfrm flipH="1">
              <a:off x="5995830" y="2206583"/>
              <a:ext cx="6492" cy="26380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9" idx="4"/>
              <a:endCxn id="70" idx="0"/>
            </p:cNvCxnSpPr>
            <p:nvPr/>
          </p:nvCxnSpPr>
          <p:spPr>
            <a:xfrm flipH="1">
              <a:off x="5995830" y="2198932"/>
              <a:ext cx="551743" cy="27145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0" idx="4"/>
              <a:endCxn id="72" idx="0"/>
            </p:cNvCxnSpPr>
            <p:nvPr/>
          </p:nvCxnSpPr>
          <p:spPr>
            <a:xfrm>
              <a:off x="5995830" y="2662415"/>
              <a:ext cx="0" cy="24725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51" idx="6"/>
              <a:endCxn id="53" idx="2"/>
            </p:cNvCxnSpPr>
            <p:nvPr/>
          </p:nvCxnSpPr>
          <p:spPr>
            <a:xfrm>
              <a:off x="6253782" y="1703407"/>
              <a:ext cx="589284" cy="849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53" idx="4"/>
              <a:endCxn id="61" idx="0"/>
            </p:cNvCxnSpPr>
            <p:nvPr/>
          </p:nvCxnSpPr>
          <p:spPr>
            <a:xfrm>
              <a:off x="7094526" y="1806119"/>
              <a:ext cx="0" cy="19529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3" idx="4"/>
              <a:endCxn id="63" idx="0"/>
            </p:cNvCxnSpPr>
            <p:nvPr/>
          </p:nvCxnSpPr>
          <p:spPr>
            <a:xfrm>
              <a:off x="7094526" y="1806119"/>
              <a:ext cx="537601" cy="19529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63" idx="4"/>
              <a:endCxn id="64" idx="0"/>
            </p:cNvCxnSpPr>
            <p:nvPr/>
          </p:nvCxnSpPr>
          <p:spPr>
            <a:xfrm flipH="1">
              <a:off x="7094526" y="2193440"/>
              <a:ext cx="537601" cy="27695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61" idx="4"/>
              <a:endCxn id="64" idx="0"/>
            </p:cNvCxnSpPr>
            <p:nvPr/>
          </p:nvCxnSpPr>
          <p:spPr>
            <a:xfrm>
              <a:off x="7094526" y="2193440"/>
              <a:ext cx="0" cy="27695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64" idx="4"/>
              <a:endCxn id="66" idx="0"/>
            </p:cNvCxnSpPr>
            <p:nvPr/>
          </p:nvCxnSpPr>
          <p:spPr>
            <a:xfrm>
              <a:off x="7094526" y="2662415"/>
              <a:ext cx="0" cy="25108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53" idx="6"/>
              <a:endCxn id="54" idx="2"/>
            </p:cNvCxnSpPr>
            <p:nvPr/>
          </p:nvCxnSpPr>
          <p:spPr>
            <a:xfrm>
              <a:off x="7345986" y="1711903"/>
              <a:ext cx="587642" cy="1347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54" idx="4"/>
              <a:endCxn id="56" idx="0"/>
            </p:cNvCxnSpPr>
            <p:nvPr/>
          </p:nvCxnSpPr>
          <p:spPr>
            <a:xfrm>
              <a:off x="8185088" y="1821389"/>
              <a:ext cx="2" cy="19479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54" idx="4"/>
              <a:endCxn id="57" idx="0"/>
            </p:cNvCxnSpPr>
            <p:nvPr/>
          </p:nvCxnSpPr>
          <p:spPr>
            <a:xfrm>
              <a:off x="8185088" y="1821389"/>
              <a:ext cx="554452" cy="19479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56" idx="4"/>
              <a:endCxn id="58" idx="0"/>
            </p:cNvCxnSpPr>
            <p:nvPr/>
          </p:nvCxnSpPr>
          <p:spPr>
            <a:xfrm>
              <a:off x="8185090" y="2208205"/>
              <a:ext cx="3650" cy="27403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57" idx="4"/>
              <a:endCxn id="58" idx="0"/>
            </p:cNvCxnSpPr>
            <p:nvPr/>
          </p:nvCxnSpPr>
          <p:spPr>
            <a:xfrm flipH="1">
              <a:off x="8188740" y="2208205"/>
              <a:ext cx="550800" cy="27403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58" idx="4"/>
              <a:endCxn id="60" idx="0"/>
            </p:cNvCxnSpPr>
            <p:nvPr/>
          </p:nvCxnSpPr>
          <p:spPr>
            <a:xfrm>
              <a:off x="8188740" y="2674266"/>
              <a:ext cx="0" cy="23733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666802" y="1927983"/>
              <a:ext cx="3406433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671566" y="2342793"/>
              <a:ext cx="3401669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671566" y="2770622"/>
              <a:ext cx="3401669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671566" y="3221404"/>
              <a:ext cx="3401669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15</a:t>
            </a:fld>
            <a:endParaRPr lang="en-US" dirty="0"/>
          </a:p>
        </p:txBody>
      </p:sp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Idealistic </a:t>
            </a:r>
            <a:r>
              <a:rPr lang="en-US" dirty="0"/>
              <a:t>DDDG</a:t>
            </a:r>
          </a:p>
        </p:txBody>
      </p:sp>
    </p:spTree>
    <p:extLst>
      <p:ext uri="{BB962C8B-B14F-4D97-AF65-F5344CB8AC3E}">
        <p14:creationId xmlns:p14="http://schemas.microsoft.com/office/powerpoint/2010/main" val="1793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Include application-specific customization strategies. </a:t>
            </a:r>
          </a:p>
          <a:p>
            <a:r>
              <a:rPr lang="en-US" dirty="0"/>
              <a:t>Node-Level:</a:t>
            </a:r>
          </a:p>
          <a:p>
            <a:pPr lvl="1"/>
            <a:r>
              <a:rPr lang="en-US" dirty="0"/>
              <a:t>Bit-width </a:t>
            </a:r>
            <a:r>
              <a:rPr lang="en-US" dirty="0" smtClean="0"/>
              <a:t>Analysis</a:t>
            </a:r>
            <a:endParaRPr lang="en-US" dirty="0"/>
          </a:p>
          <a:p>
            <a:pPr lvl="1"/>
            <a:r>
              <a:rPr lang="en-US" dirty="0" smtClean="0"/>
              <a:t>Strength Reduction</a:t>
            </a:r>
            <a:endParaRPr lang="en-US" dirty="0"/>
          </a:p>
          <a:p>
            <a:pPr lvl="1"/>
            <a:r>
              <a:rPr lang="en-US" dirty="0" smtClean="0"/>
              <a:t>Tree</a:t>
            </a:r>
            <a:r>
              <a:rPr lang="en-US" dirty="0"/>
              <a:t>-height Reduction</a:t>
            </a:r>
          </a:p>
          <a:p>
            <a:r>
              <a:rPr lang="en-US" dirty="0"/>
              <a:t>Loop-Level:</a:t>
            </a:r>
          </a:p>
          <a:p>
            <a:pPr lvl="1"/>
            <a:r>
              <a:rPr lang="en-US" dirty="0"/>
              <a:t>Remove dependences between loop index variables</a:t>
            </a:r>
          </a:p>
          <a:p>
            <a:r>
              <a:rPr lang="en-US" dirty="0"/>
              <a:t>Memory Optimization:</a:t>
            </a:r>
          </a:p>
          <a:p>
            <a:pPr lvl="1"/>
            <a:r>
              <a:rPr lang="en-US" dirty="0"/>
              <a:t>Memory-to-Register </a:t>
            </a:r>
            <a:r>
              <a:rPr lang="en-US" dirty="0" smtClean="0"/>
              <a:t>Conversion</a:t>
            </a:r>
            <a:endParaRPr lang="en-US" dirty="0"/>
          </a:p>
          <a:p>
            <a:pPr lvl="1"/>
            <a:r>
              <a:rPr lang="en-US" dirty="0" smtClean="0"/>
              <a:t>Store</a:t>
            </a:r>
            <a:r>
              <a:rPr lang="en-US" dirty="0"/>
              <a:t>-Load </a:t>
            </a:r>
            <a:r>
              <a:rPr lang="en-US" dirty="0" smtClean="0"/>
              <a:t>Forwarding</a:t>
            </a:r>
          </a:p>
          <a:p>
            <a:pPr lvl="1"/>
            <a:r>
              <a:rPr lang="en-US" dirty="0" smtClean="0"/>
              <a:t>Store Buffer</a:t>
            </a:r>
            <a:endParaRPr lang="en-US" dirty="0"/>
          </a:p>
          <a:p>
            <a:r>
              <a:rPr lang="en-US" dirty="0"/>
              <a:t>Extensible</a:t>
            </a:r>
          </a:p>
          <a:p>
            <a:pPr lvl="1"/>
            <a:r>
              <a:rPr lang="en-US" dirty="0"/>
              <a:t>e.g. Model CAM accelerator by matching nodes in DDDG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Idealistic DDDG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4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091861" y="4425102"/>
            <a:ext cx="1212013" cy="624521"/>
            <a:chOff x="1281512" y="2763331"/>
            <a:chExt cx="1141245" cy="646331"/>
          </a:xfrm>
          <a:solidFill>
            <a:srgbClr val="800000"/>
          </a:solidFill>
          <a:effectLst/>
        </p:grpSpPr>
        <p:sp>
          <p:nvSpPr>
            <p:cNvPr id="30" name="Rounded Rectangle 29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09122" y="2763333"/>
              <a:ext cx="1086037" cy="605198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Power/Area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76" y="290100"/>
            <a:ext cx="8229600" cy="1143000"/>
          </a:xfrm>
          <a:effectLst/>
        </p:spPr>
        <p:txBody>
          <a:bodyPr/>
          <a:lstStyle/>
          <a:p>
            <a:r>
              <a:rPr lang="en-US" dirty="0" smtClean="0"/>
              <a:t>Aladdin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005" y="2821002"/>
            <a:ext cx="88517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C Code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86961" y="2667113"/>
            <a:ext cx="1141245" cy="646331"/>
            <a:chOff x="1281512" y="2763331"/>
            <a:chExt cx="1141245" cy="646331"/>
          </a:xfrm>
          <a:effectLst/>
        </p:grpSpPr>
        <p:sp>
          <p:nvSpPr>
            <p:cNvPr id="4" name="Rounded Rectangle 3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1169" y="2763332"/>
              <a:ext cx="1021934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Optimistic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IR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6745" y="2667110"/>
            <a:ext cx="1141245" cy="646331"/>
            <a:chOff x="1281512" y="2763331"/>
            <a:chExt cx="1141245" cy="646331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8634" y="2763332"/>
              <a:ext cx="68700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Initial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16179" y="2667111"/>
            <a:ext cx="1141245" cy="646331"/>
            <a:chOff x="1281512" y="2763331"/>
            <a:chExt cx="1141245" cy="646331"/>
          </a:xfrm>
          <a:effectLst/>
        </p:grpSpPr>
        <p:sp>
          <p:nvSpPr>
            <p:cNvPr id="15" name="Rounded Rectangle 14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98328" y="2763332"/>
              <a:ext cx="90762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Idealistic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680619" y="4264764"/>
            <a:ext cx="1306821" cy="902323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4328" y="4272416"/>
            <a:ext cx="12931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Program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17725" y="4265365"/>
            <a:ext cx="1327022" cy="902323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0729" y="4266710"/>
            <a:ext cx="134166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Resource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cxnSp>
        <p:nvCxnSpPr>
          <p:cNvPr id="33" name="Straight Arrow Connector 32"/>
          <p:cNvCxnSpPr>
            <a:endCxn id="4" idx="1"/>
          </p:cNvCxnSpPr>
          <p:nvPr/>
        </p:nvCxnSpPr>
        <p:spPr>
          <a:xfrm>
            <a:off x="1242116" y="2990276"/>
            <a:ext cx="444845" cy="3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"/>
            <a:endCxn id="12" idx="1"/>
          </p:cNvCxnSpPr>
          <p:nvPr/>
        </p:nvCxnSpPr>
        <p:spPr>
          <a:xfrm flipV="1">
            <a:off x="2828206" y="2990276"/>
            <a:ext cx="348539" cy="3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2" idx="3"/>
            <a:endCxn id="15" idx="1"/>
          </p:cNvCxnSpPr>
          <p:nvPr/>
        </p:nvCxnSpPr>
        <p:spPr>
          <a:xfrm>
            <a:off x="4317990" y="2990276"/>
            <a:ext cx="398189" cy="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3"/>
            <a:endCxn id="27" idx="1"/>
          </p:cNvCxnSpPr>
          <p:nvPr/>
        </p:nvCxnSpPr>
        <p:spPr>
          <a:xfrm>
            <a:off x="3987440" y="4715926"/>
            <a:ext cx="330285" cy="60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5" idx="3"/>
            <a:endCxn id="19" idx="0"/>
          </p:cNvCxnSpPr>
          <p:nvPr/>
        </p:nvCxnSpPr>
        <p:spPr>
          <a:xfrm flipH="1">
            <a:off x="3340884" y="2990277"/>
            <a:ext cx="2516540" cy="1282139"/>
          </a:xfrm>
          <a:prstGeom prst="bentConnector4">
            <a:avLst>
              <a:gd name="adj1" fmla="val -9084"/>
              <a:gd name="adj2" fmla="val 42911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45440" y="203206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094790" y="2032070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09650" y="2057400"/>
            <a:ext cx="189445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Optimization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1" name="Straight Arrow Connector 80"/>
          <p:cNvCxnSpPr>
            <a:stCxn id="79" idx="1"/>
          </p:cNvCxnSpPr>
          <p:nvPr/>
        </p:nvCxnSpPr>
        <p:spPr>
          <a:xfrm flipH="1">
            <a:off x="1645440" y="2226677"/>
            <a:ext cx="1064210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3"/>
          </p:cNvCxnSpPr>
          <p:nvPr/>
        </p:nvCxnSpPr>
        <p:spPr>
          <a:xfrm>
            <a:off x="4604106" y="2226677"/>
            <a:ext cx="1453741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579751" y="539817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56335" y="5415574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114234" y="5592029"/>
            <a:ext cx="173896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Realization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7" name="Straight Arrow Connector 86"/>
          <p:cNvCxnSpPr>
            <a:stCxn id="86" idx="1"/>
          </p:cNvCxnSpPr>
          <p:nvPr/>
        </p:nvCxnSpPr>
        <p:spPr>
          <a:xfrm flipH="1">
            <a:off x="2579752" y="5761306"/>
            <a:ext cx="1534482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6" idx="3"/>
          </p:cNvCxnSpPr>
          <p:nvPr/>
        </p:nvCxnSpPr>
        <p:spPr>
          <a:xfrm>
            <a:off x="5853199" y="5761306"/>
            <a:ext cx="1703136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30" idx="3"/>
            <a:endCxn id="96" idx="1"/>
          </p:cNvCxnSpPr>
          <p:nvPr/>
        </p:nvCxnSpPr>
        <p:spPr>
          <a:xfrm>
            <a:off x="7303874" y="4737363"/>
            <a:ext cx="476422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780296" y="4568086"/>
            <a:ext cx="127148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Power/Area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02363" y="3663883"/>
            <a:ext cx="132769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Performance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02363" y="4104126"/>
            <a:ext cx="8436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Activity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63" name="Straight Arrow Connector 62"/>
          <p:cNvCxnSpPr>
            <a:stCxn id="27" idx="3"/>
            <a:endCxn id="31" idx="1"/>
          </p:cNvCxnSpPr>
          <p:nvPr/>
        </p:nvCxnSpPr>
        <p:spPr>
          <a:xfrm>
            <a:off x="5644747" y="4716527"/>
            <a:ext cx="476436" cy="96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6" idx="1"/>
          </p:cNvCxnSpPr>
          <p:nvPr/>
        </p:nvCxnSpPr>
        <p:spPr>
          <a:xfrm flipV="1">
            <a:off x="5814215" y="4273403"/>
            <a:ext cx="1988148" cy="443124"/>
          </a:xfrm>
          <a:prstGeom prst="bentConnector3">
            <a:avLst>
              <a:gd name="adj1" fmla="val 448"/>
            </a:avLst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8" idx="0"/>
            <a:endCxn id="97" idx="1"/>
          </p:cNvCxnSpPr>
          <p:nvPr/>
        </p:nvCxnSpPr>
        <p:spPr>
          <a:xfrm rot="5400000" flipH="1" flipV="1">
            <a:off x="6175188" y="2639535"/>
            <a:ext cx="433550" cy="2820800"/>
          </a:xfrm>
          <a:prstGeom prst="bentConnector2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0" y="4418480"/>
            <a:ext cx="1242116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800000"/>
                </a:solidFill>
                <a:latin typeface="Calibri"/>
                <a:cs typeface="Calibri"/>
              </a:rPr>
              <a:t>Acc</a:t>
            </a:r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 Design Parameters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89" name="Straight Arrow Connector 88"/>
          <p:cNvCxnSpPr>
            <a:stCxn id="82" idx="3"/>
            <a:endCxn id="18" idx="1"/>
          </p:cNvCxnSpPr>
          <p:nvPr/>
        </p:nvCxnSpPr>
        <p:spPr>
          <a:xfrm>
            <a:off x="1242116" y="4710868"/>
            <a:ext cx="1438503" cy="5058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6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dirty="0" smtClean="0"/>
              <a:t>One Design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997192" y="1676400"/>
            <a:ext cx="1979273" cy="3603605"/>
            <a:chOff x="6997192" y="1676400"/>
            <a:chExt cx="1979273" cy="3603605"/>
          </a:xfrm>
          <a:effectLst/>
        </p:grpSpPr>
        <p:grpSp>
          <p:nvGrpSpPr>
            <p:cNvPr id="193" name="Group 192"/>
            <p:cNvGrpSpPr/>
            <p:nvPr/>
          </p:nvGrpSpPr>
          <p:grpSpPr>
            <a:xfrm>
              <a:off x="7397496" y="2607851"/>
              <a:ext cx="575736" cy="307777"/>
              <a:chOff x="7366005" y="2630739"/>
              <a:chExt cx="575736" cy="307777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7898243" y="2607544"/>
              <a:ext cx="575736" cy="307777"/>
              <a:chOff x="7366005" y="2630739"/>
              <a:chExt cx="575736" cy="307777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7406726" y="4120595"/>
              <a:ext cx="575736" cy="317457"/>
              <a:chOff x="7366005" y="2522179"/>
              <a:chExt cx="575736" cy="317457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7441953" y="2589092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7366005" y="252217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7907473" y="4120288"/>
              <a:ext cx="575736" cy="317457"/>
              <a:chOff x="7366005" y="2522179"/>
              <a:chExt cx="575736" cy="317457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7441953" y="2589092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7366005" y="252217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43" name="Group 242"/>
            <p:cNvGrpSpPr/>
            <p:nvPr/>
          </p:nvGrpSpPr>
          <p:grpSpPr>
            <a:xfrm>
              <a:off x="7910795" y="3363801"/>
              <a:ext cx="575736" cy="307777"/>
              <a:chOff x="7366005" y="2565603"/>
              <a:chExt cx="575736" cy="307777"/>
            </a:xfrm>
          </p:grpSpPr>
          <p:sp>
            <p:nvSpPr>
              <p:cNvPr id="244" name="Rectangle 243"/>
              <p:cNvSpPr/>
              <p:nvPr/>
            </p:nvSpPr>
            <p:spPr>
              <a:xfrm>
                <a:off x="7441953" y="2621660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7366005" y="2565603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49" name="Group 248"/>
            <p:cNvGrpSpPr/>
            <p:nvPr/>
          </p:nvGrpSpPr>
          <p:grpSpPr>
            <a:xfrm>
              <a:off x="7921985" y="4972228"/>
              <a:ext cx="575736" cy="307777"/>
              <a:chOff x="7366005" y="2543891"/>
              <a:chExt cx="575736" cy="307777"/>
            </a:xfrm>
          </p:grpSpPr>
          <p:sp>
            <p:nvSpPr>
              <p:cNvPr id="250" name="Rectangle 249"/>
              <p:cNvSpPr/>
              <p:nvPr/>
            </p:nvSpPr>
            <p:spPr>
              <a:xfrm>
                <a:off x="7441953" y="2578236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>
                <a:off x="7366005" y="2543891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sp>
          <p:nvSpPr>
            <p:cNvPr id="256" name="Rectangle 255"/>
            <p:cNvSpPr/>
            <p:nvPr/>
          </p:nvSpPr>
          <p:spPr>
            <a:xfrm>
              <a:off x="7986743" y="3079202"/>
              <a:ext cx="428121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8080732" y="2916577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7986743" y="4608021"/>
              <a:ext cx="428121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8080732" y="4434540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596738" y="3791931"/>
              <a:ext cx="204384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7596737" y="3610961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6997192" y="1676400"/>
              <a:ext cx="197927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latin typeface="Calibri Light"/>
                  <a:cs typeface="Calibri Light"/>
                </a:rPr>
                <a:t>Resource Activity </a:t>
              </a:r>
              <a:endParaRPr lang="en-US" dirty="0">
                <a:latin typeface="Calibri Light"/>
                <a:cs typeface="Calibri Light"/>
              </a:endParaRPr>
            </a:p>
          </p:txBody>
        </p:sp>
      </p:grpSp>
      <p:sp>
        <p:nvSpPr>
          <p:cNvPr id="200" name="TextBox 199"/>
          <p:cNvSpPr txBox="1"/>
          <p:nvPr/>
        </p:nvSpPr>
        <p:spPr>
          <a:xfrm>
            <a:off x="93470" y="1927802"/>
            <a:ext cx="1979273" cy="27699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 Light"/>
                <a:cs typeface="Calibri Light"/>
              </a:rPr>
              <a:t>Idealistic DDDG</a:t>
            </a:r>
            <a:endParaRPr lang="en-US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16632" y="4263193"/>
            <a:ext cx="3312221" cy="10464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Acc</a:t>
            </a:r>
            <a:r>
              <a:rPr lang="en-US" dirty="0" smtClean="0">
                <a:solidFill>
                  <a:srgbClr val="000000"/>
                </a:solidFill>
                <a:latin typeface="Calibri Light"/>
                <a:cs typeface="Calibri Light"/>
              </a:rPr>
              <a:t> Design Parameters: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latin typeface="Calibri Light"/>
                <a:cs typeface="Calibri Light"/>
              </a:rPr>
              <a:t> Memory BW &lt;= </a:t>
            </a:r>
            <a:r>
              <a:rPr lang="en-US" sz="2200" b="1" dirty="0" smtClean="0">
                <a:solidFill>
                  <a:srgbClr val="800000"/>
                </a:solidFill>
                <a:latin typeface="Calibri"/>
                <a:cs typeface="Calibri"/>
              </a:rPr>
              <a:t>2</a:t>
            </a:r>
          </a:p>
          <a:p>
            <a:pPr marL="285750" indent="-285750">
              <a:buFont typeface="Wingdings" charset="2"/>
              <a:buChar char="ü"/>
            </a:pPr>
            <a:r>
              <a:rPr lang="zh-CN" altLang="en-US" sz="2200" b="1" dirty="0">
                <a:latin typeface="Calibri"/>
                <a:cs typeface="Calibri"/>
              </a:rPr>
              <a:t> </a:t>
            </a:r>
            <a:r>
              <a:rPr lang="en-US" sz="2200" b="1" dirty="0" smtClean="0">
                <a:solidFill>
                  <a:srgbClr val="800000"/>
                </a:solidFill>
                <a:latin typeface="Calibri"/>
                <a:cs typeface="Calibri"/>
              </a:rPr>
              <a:t>1</a:t>
            </a:r>
            <a:r>
              <a:rPr lang="en-US" sz="2200" b="1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 Light"/>
                <a:cs typeface="Calibri Light"/>
              </a:rPr>
              <a:t>Adder</a:t>
            </a:r>
          </a:p>
        </p:txBody>
      </p:sp>
      <p:sp>
        <p:nvSpPr>
          <p:cNvPr id="207" name="Oval 206"/>
          <p:cNvSpPr>
            <a:spLocks/>
          </p:cNvSpPr>
          <p:nvPr/>
        </p:nvSpPr>
        <p:spPr>
          <a:xfrm>
            <a:off x="115610" y="2246869"/>
            <a:ext cx="45720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0.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=0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1083107" y="2254929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5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.i++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09" name="Oval 208"/>
          <p:cNvSpPr>
            <a:spLocks noChangeAspect="1"/>
          </p:cNvSpPr>
          <p:nvPr/>
        </p:nvSpPr>
        <p:spPr>
          <a:xfrm>
            <a:off x="2055191" y="2259359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10.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0" name="Oval 209"/>
          <p:cNvSpPr>
            <a:spLocks noChangeAspect="1"/>
          </p:cNvSpPr>
          <p:nvPr/>
        </p:nvSpPr>
        <p:spPr>
          <a:xfrm>
            <a:off x="2055191" y="2655342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11.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1" name="Oval 210"/>
          <p:cNvSpPr>
            <a:spLocks noChangeAspect="1"/>
          </p:cNvSpPr>
          <p:nvPr/>
        </p:nvSpPr>
        <p:spPr>
          <a:xfrm>
            <a:off x="2538978" y="265702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12.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2" name="Oval 211"/>
          <p:cNvSpPr>
            <a:spLocks noChangeAspect="1"/>
          </p:cNvSpPr>
          <p:nvPr/>
        </p:nvSpPr>
        <p:spPr>
          <a:xfrm>
            <a:off x="2538692" y="3083868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13.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213" name="Oval 212"/>
          <p:cNvSpPr>
            <a:spLocks noChangeAspect="1"/>
          </p:cNvSpPr>
          <p:nvPr/>
        </p:nvSpPr>
        <p:spPr>
          <a:xfrm>
            <a:off x="2538692" y="3514627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14.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4" name="Oval 213"/>
          <p:cNvSpPr>
            <a:spLocks noChangeAspect="1"/>
          </p:cNvSpPr>
          <p:nvPr/>
        </p:nvSpPr>
        <p:spPr>
          <a:xfrm>
            <a:off x="1083107" y="264690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6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5" name="Oval 214"/>
          <p:cNvSpPr>
            <a:spLocks noChangeAspect="1"/>
          </p:cNvSpPr>
          <p:nvPr/>
        </p:nvSpPr>
        <p:spPr>
          <a:xfrm>
            <a:off x="1564603" y="2655342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7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6" name="Oval 215"/>
          <p:cNvSpPr>
            <a:spLocks noChangeAspect="1"/>
          </p:cNvSpPr>
          <p:nvPr/>
        </p:nvSpPr>
        <p:spPr>
          <a:xfrm>
            <a:off x="1563631" y="311188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8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217" name="Oval 216"/>
          <p:cNvSpPr>
            <a:spLocks noChangeAspect="1"/>
          </p:cNvSpPr>
          <p:nvPr/>
        </p:nvSpPr>
        <p:spPr>
          <a:xfrm>
            <a:off x="1564603" y="3524400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9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8" name="Oval 217"/>
          <p:cNvSpPr>
            <a:spLocks noChangeAspect="1"/>
          </p:cNvSpPr>
          <p:nvPr/>
        </p:nvSpPr>
        <p:spPr>
          <a:xfrm>
            <a:off x="115801" y="2643567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31" name="Oval 230"/>
          <p:cNvSpPr>
            <a:spLocks noChangeAspect="1"/>
          </p:cNvSpPr>
          <p:nvPr/>
        </p:nvSpPr>
        <p:spPr>
          <a:xfrm>
            <a:off x="594512" y="265702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2.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>
          <a:xfrm>
            <a:off x="594512" y="3121330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3.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233" name="Oval 232"/>
          <p:cNvSpPr>
            <a:spLocks noChangeAspect="1"/>
          </p:cNvSpPr>
          <p:nvPr/>
        </p:nvSpPr>
        <p:spPr>
          <a:xfrm>
            <a:off x="594512" y="3524400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4.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234" name="Straight Arrow Connector 233"/>
          <p:cNvCxnSpPr>
            <a:cxnSpLocks noChangeAspect="1"/>
            <a:stCxn id="207" idx="4"/>
            <a:endCxn id="218" idx="0"/>
          </p:cNvCxnSpPr>
          <p:nvPr/>
        </p:nvCxnSpPr>
        <p:spPr>
          <a:xfrm>
            <a:off x="344210" y="2438893"/>
            <a:ext cx="191" cy="20467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cxnSpLocks noChangeAspect="1"/>
            <a:stCxn id="207" idx="4"/>
            <a:endCxn id="231" idx="0"/>
          </p:cNvCxnSpPr>
          <p:nvPr/>
        </p:nvCxnSpPr>
        <p:spPr>
          <a:xfrm>
            <a:off x="344210" y="2438893"/>
            <a:ext cx="478902" cy="21813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cxnSpLocks noChangeAspect="1"/>
            <a:stCxn id="218" idx="4"/>
            <a:endCxn id="232" idx="1"/>
          </p:cNvCxnSpPr>
          <p:nvPr/>
        </p:nvCxnSpPr>
        <p:spPr>
          <a:xfrm>
            <a:off x="344401" y="2834875"/>
            <a:ext cx="317066" cy="31447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cxnSpLocks noChangeAspect="1"/>
            <a:stCxn id="231" idx="4"/>
            <a:endCxn id="232" idx="0"/>
          </p:cNvCxnSpPr>
          <p:nvPr/>
        </p:nvCxnSpPr>
        <p:spPr>
          <a:xfrm>
            <a:off x="823112" y="2848332"/>
            <a:ext cx="0" cy="27299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>
            <a:cxnSpLocks noChangeAspect="1"/>
            <a:stCxn id="232" idx="4"/>
            <a:endCxn id="233" idx="0"/>
          </p:cNvCxnSpPr>
          <p:nvPr/>
        </p:nvCxnSpPr>
        <p:spPr>
          <a:xfrm>
            <a:off x="823112" y="3312638"/>
            <a:ext cx="0" cy="211762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cxnSpLocks noChangeAspect="1"/>
            <a:stCxn id="207" idx="6"/>
            <a:endCxn id="208" idx="2"/>
          </p:cNvCxnSpPr>
          <p:nvPr/>
        </p:nvCxnSpPr>
        <p:spPr>
          <a:xfrm>
            <a:off x="572810" y="2342881"/>
            <a:ext cx="510297" cy="7702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cxnSpLocks noChangeAspect="1"/>
            <a:stCxn id="208" idx="4"/>
            <a:endCxn id="214" idx="0"/>
          </p:cNvCxnSpPr>
          <p:nvPr/>
        </p:nvCxnSpPr>
        <p:spPr>
          <a:xfrm>
            <a:off x="1311707" y="2446237"/>
            <a:ext cx="0" cy="20066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>
            <a:cxnSpLocks noChangeAspect="1"/>
            <a:stCxn id="208" idx="4"/>
            <a:endCxn id="215" idx="0"/>
          </p:cNvCxnSpPr>
          <p:nvPr/>
        </p:nvCxnSpPr>
        <p:spPr>
          <a:xfrm>
            <a:off x="1311707" y="2446237"/>
            <a:ext cx="481496" cy="20910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>
            <a:cxnSpLocks noChangeAspect="1"/>
            <a:stCxn id="215" idx="4"/>
            <a:endCxn id="216" idx="0"/>
          </p:cNvCxnSpPr>
          <p:nvPr/>
        </p:nvCxnSpPr>
        <p:spPr>
          <a:xfrm flipH="1">
            <a:off x="1792231" y="2846650"/>
            <a:ext cx="972" cy="26523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>
            <a:cxnSpLocks noChangeAspect="1"/>
            <a:stCxn id="214" idx="4"/>
            <a:endCxn id="216" idx="1"/>
          </p:cNvCxnSpPr>
          <p:nvPr/>
        </p:nvCxnSpPr>
        <p:spPr>
          <a:xfrm>
            <a:off x="1311707" y="2838212"/>
            <a:ext cx="318879" cy="30168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>
            <a:cxnSpLocks noChangeAspect="1"/>
            <a:stCxn id="216" idx="4"/>
            <a:endCxn id="217" idx="0"/>
          </p:cNvCxnSpPr>
          <p:nvPr/>
        </p:nvCxnSpPr>
        <p:spPr>
          <a:xfrm>
            <a:off x="1792231" y="3303192"/>
            <a:ext cx="972" cy="22120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>
            <a:cxnSpLocks noChangeAspect="1"/>
            <a:stCxn id="208" idx="6"/>
            <a:endCxn id="209" idx="2"/>
          </p:cNvCxnSpPr>
          <p:nvPr/>
        </p:nvCxnSpPr>
        <p:spPr>
          <a:xfrm>
            <a:off x="1540307" y="2350583"/>
            <a:ext cx="514884" cy="443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cxnSpLocks noChangeAspect="1"/>
            <a:stCxn id="209" idx="4"/>
            <a:endCxn id="210" idx="0"/>
          </p:cNvCxnSpPr>
          <p:nvPr/>
        </p:nvCxnSpPr>
        <p:spPr>
          <a:xfrm>
            <a:off x="2283791" y="2450667"/>
            <a:ext cx="0" cy="20467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>
            <a:cxnSpLocks noChangeAspect="1"/>
            <a:stCxn id="209" idx="4"/>
            <a:endCxn id="211" idx="0"/>
          </p:cNvCxnSpPr>
          <p:nvPr/>
        </p:nvCxnSpPr>
        <p:spPr>
          <a:xfrm>
            <a:off x="2283791" y="2450667"/>
            <a:ext cx="483787" cy="20635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cxnSpLocks noChangeAspect="1"/>
            <a:stCxn id="210" idx="4"/>
            <a:endCxn id="212" idx="1"/>
          </p:cNvCxnSpPr>
          <p:nvPr/>
        </p:nvCxnSpPr>
        <p:spPr>
          <a:xfrm>
            <a:off x="2283791" y="2846650"/>
            <a:ext cx="321856" cy="26523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>
            <a:cxnSpLocks noChangeAspect="1"/>
            <a:stCxn id="211" idx="4"/>
            <a:endCxn id="212" idx="0"/>
          </p:cNvCxnSpPr>
          <p:nvPr/>
        </p:nvCxnSpPr>
        <p:spPr>
          <a:xfrm flipH="1">
            <a:off x="2767292" y="2848332"/>
            <a:ext cx="286" cy="23553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cxnSpLocks noChangeAspect="1"/>
            <a:stCxn id="212" idx="4"/>
            <a:endCxn id="213" idx="0"/>
          </p:cNvCxnSpPr>
          <p:nvPr/>
        </p:nvCxnSpPr>
        <p:spPr>
          <a:xfrm>
            <a:off x="2767292" y="3275176"/>
            <a:ext cx="0" cy="23945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cxnSpLocks noChangeAspect="1"/>
            <a:stCxn id="209" idx="6"/>
            <a:endCxn id="280" idx="2"/>
          </p:cNvCxnSpPr>
          <p:nvPr/>
        </p:nvCxnSpPr>
        <p:spPr>
          <a:xfrm flipV="1">
            <a:off x="2512391" y="2350583"/>
            <a:ext cx="518097" cy="443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0" name="Oval 279"/>
          <p:cNvSpPr>
            <a:spLocks noChangeAspect="1"/>
          </p:cNvSpPr>
          <p:nvPr/>
        </p:nvSpPr>
        <p:spPr>
          <a:xfrm>
            <a:off x="3030488" y="2254929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15.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81" name="Oval 280"/>
          <p:cNvSpPr>
            <a:spLocks noChangeAspect="1"/>
          </p:cNvSpPr>
          <p:nvPr/>
        </p:nvSpPr>
        <p:spPr>
          <a:xfrm>
            <a:off x="3030488" y="2650912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16.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82" name="Oval 281"/>
          <p:cNvSpPr>
            <a:spLocks noChangeAspect="1"/>
          </p:cNvSpPr>
          <p:nvPr/>
        </p:nvSpPr>
        <p:spPr>
          <a:xfrm>
            <a:off x="3514275" y="265259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17.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83" name="Oval 282"/>
          <p:cNvSpPr>
            <a:spLocks noChangeAspect="1"/>
          </p:cNvSpPr>
          <p:nvPr/>
        </p:nvSpPr>
        <p:spPr>
          <a:xfrm>
            <a:off x="3513989" y="3079438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18.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284" name="Oval 283"/>
          <p:cNvSpPr>
            <a:spLocks noChangeAspect="1"/>
          </p:cNvSpPr>
          <p:nvPr/>
        </p:nvSpPr>
        <p:spPr>
          <a:xfrm>
            <a:off x="3513989" y="3510197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19.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285" name="Straight Arrow Connector 284"/>
          <p:cNvCxnSpPr>
            <a:cxnSpLocks noChangeAspect="1"/>
            <a:stCxn id="280" idx="4"/>
            <a:endCxn id="281" idx="0"/>
          </p:cNvCxnSpPr>
          <p:nvPr/>
        </p:nvCxnSpPr>
        <p:spPr>
          <a:xfrm>
            <a:off x="3259088" y="2446237"/>
            <a:ext cx="0" cy="20467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>
            <a:cxnSpLocks noChangeAspect="1"/>
            <a:stCxn id="280" idx="4"/>
            <a:endCxn id="282" idx="0"/>
          </p:cNvCxnSpPr>
          <p:nvPr/>
        </p:nvCxnSpPr>
        <p:spPr>
          <a:xfrm>
            <a:off x="3259088" y="2446237"/>
            <a:ext cx="483787" cy="20635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cxnSpLocks noChangeAspect="1"/>
            <a:stCxn id="281" idx="4"/>
            <a:endCxn id="283" idx="1"/>
          </p:cNvCxnSpPr>
          <p:nvPr/>
        </p:nvCxnSpPr>
        <p:spPr>
          <a:xfrm>
            <a:off x="3259088" y="2842220"/>
            <a:ext cx="321856" cy="26523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>
            <a:cxnSpLocks noChangeAspect="1"/>
            <a:stCxn id="282" idx="4"/>
            <a:endCxn id="283" idx="0"/>
          </p:cNvCxnSpPr>
          <p:nvPr/>
        </p:nvCxnSpPr>
        <p:spPr>
          <a:xfrm flipH="1">
            <a:off x="3742589" y="2843902"/>
            <a:ext cx="286" cy="23553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>
            <a:cxnSpLocks noChangeAspect="1"/>
            <a:stCxn id="283" idx="4"/>
            <a:endCxn id="284" idx="0"/>
          </p:cNvCxnSpPr>
          <p:nvPr/>
        </p:nvCxnSpPr>
        <p:spPr>
          <a:xfrm>
            <a:off x="3742589" y="3270746"/>
            <a:ext cx="0" cy="23945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-5554" y="2518437"/>
            <a:ext cx="4086238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7275" y="2978701"/>
            <a:ext cx="4073409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7275" y="3395892"/>
            <a:ext cx="4073409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29728" y="3786005"/>
            <a:ext cx="4050956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096175" y="1938407"/>
            <a:ext cx="4829248" cy="3689665"/>
            <a:chOff x="4096175" y="1938407"/>
            <a:chExt cx="4829248" cy="3689665"/>
          </a:xfrm>
          <a:effectLst/>
        </p:grpSpPr>
        <p:cxnSp>
          <p:nvCxnSpPr>
            <p:cNvPr id="154" name="Straight Connector 153"/>
            <p:cNvCxnSpPr/>
            <p:nvPr/>
          </p:nvCxnSpPr>
          <p:spPr>
            <a:xfrm>
              <a:off x="4528705" y="4131320"/>
              <a:ext cx="4396718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4503047" y="2518437"/>
              <a:ext cx="4422376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15876" y="2978701"/>
              <a:ext cx="4409547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4515876" y="3374180"/>
              <a:ext cx="4409547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538329" y="3735538"/>
              <a:ext cx="4387094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4538329" y="4527446"/>
              <a:ext cx="4387094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538329" y="4949227"/>
              <a:ext cx="4387094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6951872" y="1938407"/>
              <a:ext cx="0" cy="366942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/>
            <p:cNvSpPr txBox="1"/>
            <p:nvPr/>
          </p:nvSpPr>
          <p:spPr>
            <a:xfrm>
              <a:off x="6955001" y="5258740"/>
              <a:ext cx="896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Cycle</a:t>
              </a:r>
              <a:endParaRPr lang="en-US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73" name="Right Arrow 272"/>
            <p:cNvSpPr/>
            <p:nvPr/>
          </p:nvSpPr>
          <p:spPr>
            <a:xfrm>
              <a:off x="4096175" y="3355269"/>
              <a:ext cx="564699" cy="358557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95" name="Oval 294"/>
            <p:cNvSpPr>
              <a:spLocks/>
            </p:cNvSpPr>
            <p:nvPr/>
          </p:nvSpPr>
          <p:spPr>
            <a:xfrm>
              <a:off x="5301406" y="2174690"/>
              <a:ext cx="45720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0.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i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=0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96" name="Oval 295"/>
            <p:cNvSpPr>
              <a:spLocks noChangeAspect="1"/>
            </p:cNvSpPr>
            <p:nvPr/>
          </p:nvSpPr>
          <p:spPr>
            <a:xfrm>
              <a:off x="5316897" y="3817795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5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.i++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97" name="Oval 296"/>
            <p:cNvSpPr>
              <a:spLocks noChangeAspect="1"/>
            </p:cNvSpPr>
            <p:nvPr/>
          </p:nvSpPr>
          <p:spPr>
            <a:xfrm>
              <a:off x="5316897" y="4209770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6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98" name="Oval 297"/>
            <p:cNvSpPr>
              <a:spLocks noChangeAspect="1"/>
            </p:cNvSpPr>
            <p:nvPr/>
          </p:nvSpPr>
          <p:spPr>
            <a:xfrm>
              <a:off x="5901025" y="4218208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7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99" name="Oval 298"/>
            <p:cNvSpPr>
              <a:spLocks noChangeAspect="1"/>
            </p:cNvSpPr>
            <p:nvPr/>
          </p:nvSpPr>
          <p:spPr>
            <a:xfrm>
              <a:off x="5897250" y="4684196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8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300" name="Oval 299"/>
            <p:cNvSpPr>
              <a:spLocks noChangeAspect="1"/>
            </p:cNvSpPr>
            <p:nvPr/>
          </p:nvSpPr>
          <p:spPr>
            <a:xfrm>
              <a:off x="5901025" y="5087266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9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301" name="Oval 300"/>
            <p:cNvSpPr>
              <a:spLocks noChangeAspect="1"/>
            </p:cNvSpPr>
            <p:nvPr/>
          </p:nvSpPr>
          <p:spPr>
            <a:xfrm>
              <a:off x="5301597" y="2571388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302" name="Oval 301"/>
            <p:cNvSpPr>
              <a:spLocks noChangeAspect="1"/>
            </p:cNvSpPr>
            <p:nvPr/>
          </p:nvSpPr>
          <p:spPr>
            <a:xfrm>
              <a:off x="5834095" y="2584845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2.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303" name="Oval 302"/>
            <p:cNvSpPr>
              <a:spLocks noChangeAspect="1"/>
            </p:cNvSpPr>
            <p:nvPr/>
          </p:nvSpPr>
          <p:spPr>
            <a:xfrm>
              <a:off x="5834095" y="3049151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3.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304" name="Oval 303"/>
            <p:cNvSpPr>
              <a:spLocks noChangeAspect="1"/>
            </p:cNvSpPr>
            <p:nvPr/>
          </p:nvSpPr>
          <p:spPr>
            <a:xfrm>
              <a:off x="5834095" y="3452221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4.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305" name="Straight Arrow Connector 304"/>
            <p:cNvCxnSpPr>
              <a:cxnSpLocks noChangeAspect="1"/>
              <a:stCxn id="295" idx="4"/>
              <a:endCxn id="301" idx="0"/>
            </p:cNvCxnSpPr>
            <p:nvPr/>
          </p:nvCxnSpPr>
          <p:spPr>
            <a:xfrm>
              <a:off x="5530006" y="2366714"/>
              <a:ext cx="191" cy="20467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>
              <a:cxnSpLocks noChangeAspect="1"/>
              <a:stCxn id="295" idx="4"/>
              <a:endCxn id="302" idx="0"/>
            </p:cNvCxnSpPr>
            <p:nvPr/>
          </p:nvCxnSpPr>
          <p:spPr>
            <a:xfrm>
              <a:off x="5530006" y="2366714"/>
              <a:ext cx="532689" cy="21813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cxnSpLocks noChangeAspect="1"/>
              <a:stCxn id="301" idx="4"/>
              <a:endCxn id="303" idx="1"/>
            </p:cNvCxnSpPr>
            <p:nvPr/>
          </p:nvCxnSpPr>
          <p:spPr>
            <a:xfrm>
              <a:off x="5530197" y="2762696"/>
              <a:ext cx="370853" cy="31447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>
              <a:cxnSpLocks noChangeAspect="1"/>
              <a:stCxn id="302" idx="4"/>
              <a:endCxn id="303" idx="0"/>
            </p:cNvCxnSpPr>
            <p:nvPr/>
          </p:nvCxnSpPr>
          <p:spPr>
            <a:xfrm>
              <a:off x="6062695" y="2776153"/>
              <a:ext cx="0" cy="27299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>
              <a:cxnSpLocks noChangeAspect="1"/>
              <a:stCxn id="303" idx="4"/>
              <a:endCxn id="304" idx="0"/>
            </p:cNvCxnSpPr>
            <p:nvPr/>
          </p:nvCxnSpPr>
          <p:spPr>
            <a:xfrm>
              <a:off x="6062695" y="3240459"/>
              <a:ext cx="0" cy="21176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cxnSpLocks noChangeAspect="1"/>
              <a:stCxn id="296" idx="4"/>
              <a:endCxn id="297" idx="0"/>
            </p:cNvCxnSpPr>
            <p:nvPr/>
          </p:nvCxnSpPr>
          <p:spPr>
            <a:xfrm>
              <a:off x="5545497" y="4009103"/>
              <a:ext cx="0" cy="20066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>
              <a:cxnSpLocks noChangeAspect="1"/>
              <a:stCxn id="296" idx="4"/>
              <a:endCxn id="298" idx="0"/>
            </p:cNvCxnSpPr>
            <p:nvPr/>
          </p:nvCxnSpPr>
          <p:spPr>
            <a:xfrm>
              <a:off x="5545497" y="4009103"/>
              <a:ext cx="584128" cy="20910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Arrow Connector 311"/>
            <p:cNvCxnSpPr>
              <a:cxnSpLocks noChangeAspect="1"/>
              <a:stCxn id="298" idx="4"/>
              <a:endCxn id="299" idx="0"/>
            </p:cNvCxnSpPr>
            <p:nvPr/>
          </p:nvCxnSpPr>
          <p:spPr>
            <a:xfrm flipH="1">
              <a:off x="6125850" y="4409516"/>
              <a:ext cx="3775" cy="27468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>
              <a:cxnSpLocks noChangeAspect="1"/>
              <a:stCxn id="297" idx="4"/>
              <a:endCxn id="299" idx="1"/>
            </p:cNvCxnSpPr>
            <p:nvPr/>
          </p:nvCxnSpPr>
          <p:spPr>
            <a:xfrm>
              <a:off x="5545497" y="4401078"/>
              <a:ext cx="418708" cy="31113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/>
            <p:cNvCxnSpPr>
              <a:cxnSpLocks noChangeAspect="1"/>
              <a:stCxn id="299" idx="4"/>
              <a:endCxn id="300" idx="0"/>
            </p:cNvCxnSpPr>
            <p:nvPr/>
          </p:nvCxnSpPr>
          <p:spPr>
            <a:xfrm>
              <a:off x="6125850" y="4875504"/>
              <a:ext cx="3775" cy="21176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urved Connector 314"/>
            <p:cNvCxnSpPr>
              <a:stCxn id="295" idx="2"/>
              <a:endCxn id="296" idx="0"/>
            </p:cNvCxnSpPr>
            <p:nvPr/>
          </p:nvCxnSpPr>
          <p:spPr>
            <a:xfrm rot="10800000" flipH="1" flipV="1">
              <a:off x="5301405" y="2270701"/>
              <a:ext cx="244091" cy="1547093"/>
            </a:xfrm>
            <a:prstGeom prst="curvedConnector4">
              <a:avLst>
                <a:gd name="adj1" fmla="val -93654"/>
                <a:gd name="adj2" fmla="val 52608"/>
              </a:avLst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urved Connector 315"/>
            <p:cNvCxnSpPr>
              <a:stCxn id="296" idx="2"/>
            </p:cNvCxnSpPr>
            <p:nvPr/>
          </p:nvCxnSpPr>
          <p:spPr>
            <a:xfrm rot="10800000" flipH="1" flipV="1">
              <a:off x="5316896" y="3913448"/>
              <a:ext cx="213109" cy="1603839"/>
            </a:xfrm>
            <a:prstGeom prst="curvedConnector4">
              <a:avLst>
                <a:gd name="adj1" fmla="val -107269"/>
                <a:gd name="adj2" fmla="val 52982"/>
              </a:avLst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0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Another Design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930846" y="1676400"/>
            <a:ext cx="2075474" cy="3690453"/>
            <a:chOff x="6930846" y="1676400"/>
            <a:chExt cx="2075474" cy="3690453"/>
          </a:xfrm>
          <a:effectLst/>
        </p:grpSpPr>
        <p:grpSp>
          <p:nvGrpSpPr>
            <p:cNvPr id="193" name="Group 192"/>
            <p:cNvGrpSpPr/>
            <p:nvPr/>
          </p:nvGrpSpPr>
          <p:grpSpPr>
            <a:xfrm>
              <a:off x="6930846" y="2607851"/>
              <a:ext cx="575736" cy="307777"/>
              <a:chOff x="7366005" y="2630739"/>
              <a:chExt cx="575736" cy="307777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7431593" y="2607544"/>
              <a:ext cx="575736" cy="307777"/>
              <a:chOff x="7366005" y="2630739"/>
              <a:chExt cx="575736" cy="307777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7922462" y="2607863"/>
              <a:ext cx="575736" cy="307777"/>
              <a:chOff x="7366005" y="2630739"/>
              <a:chExt cx="575736" cy="307777"/>
            </a:xfrm>
          </p:grpSpPr>
          <p:sp>
            <p:nvSpPr>
              <p:cNvPr id="198" name="Rectangle 197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8421354" y="2604138"/>
              <a:ext cx="575736" cy="307777"/>
              <a:chOff x="7366005" y="2630739"/>
              <a:chExt cx="575736" cy="307777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6940076" y="4229155"/>
              <a:ext cx="575736" cy="307777"/>
              <a:chOff x="7366005" y="2630739"/>
              <a:chExt cx="575736" cy="307777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7440823" y="4228848"/>
              <a:ext cx="575736" cy="307777"/>
              <a:chOff x="7366005" y="2630739"/>
              <a:chExt cx="575736" cy="307777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7931692" y="4229167"/>
              <a:ext cx="575736" cy="307777"/>
              <a:chOff x="7366005" y="2630739"/>
              <a:chExt cx="575736" cy="307777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28" name="Group 227"/>
            <p:cNvGrpSpPr/>
            <p:nvPr/>
          </p:nvGrpSpPr>
          <p:grpSpPr>
            <a:xfrm>
              <a:off x="8430584" y="4238270"/>
              <a:ext cx="575736" cy="307777"/>
              <a:chOff x="7366005" y="2643567"/>
              <a:chExt cx="575736" cy="307777"/>
            </a:xfrm>
          </p:grpSpPr>
          <p:sp>
            <p:nvSpPr>
              <p:cNvPr id="229" name="Rectangle 228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7366005" y="2643567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43" name="Group 242"/>
            <p:cNvGrpSpPr/>
            <p:nvPr/>
          </p:nvGrpSpPr>
          <p:grpSpPr>
            <a:xfrm>
              <a:off x="7444145" y="3428937"/>
              <a:ext cx="575736" cy="307777"/>
              <a:chOff x="7366005" y="2630739"/>
              <a:chExt cx="575736" cy="307777"/>
            </a:xfrm>
          </p:grpSpPr>
          <p:sp>
            <p:nvSpPr>
              <p:cNvPr id="244" name="Rectangle 243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8421354" y="3427448"/>
              <a:ext cx="575736" cy="307777"/>
              <a:chOff x="7366005" y="2630739"/>
              <a:chExt cx="575736" cy="307777"/>
            </a:xfrm>
          </p:grpSpPr>
          <p:sp>
            <p:nvSpPr>
              <p:cNvPr id="247" name="Rectangle 246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48" name="TextBox 247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49" name="Group 248"/>
            <p:cNvGrpSpPr/>
            <p:nvPr/>
          </p:nvGrpSpPr>
          <p:grpSpPr>
            <a:xfrm>
              <a:off x="7455335" y="5059076"/>
              <a:ext cx="575736" cy="307777"/>
              <a:chOff x="7366005" y="2630739"/>
              <a:chExt cx="575736" cy="307777"/>
            </a:xfrm>
          </p:grpSpPr>
          <p:sp>
            <p:nvSpPr>
              <p:cNvPr id="250" name="Rectangle 249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52" name="Group 251"/>
            <p:cNvGrpSpPr/>
            <p:nvPr/>
          </p:nvGrpSpPr>
          <p:grpSpPr>
            <a:xfrm>
              <a:off x="8397135" y="5057587"/>
              <a:ext cx="575736" cy="307777"/>
              <a:chOff x="7366005" y="2630739"/>
              <a:chExt cx="575736" cy="307777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sp>
          <p:nvSpPr>
            <p:cNvPr id="256" name="Rectangle 255"/>
            <p:cNvSpPr/>
            <p:nvPr/>
          </p:nvSpPr>
          <p:spPr>
            <a:xfrm>
              <a:off x="7520093" y="3079202"/>
              <a:ext cx="428121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7614082" y="2916577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8490619" y="3077946"/>
              <a:ext cx="428121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8584608" y="2915321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7520093" y="4694869"/>
              <a:ext cx="428121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7614082" y="4532244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8490619" y="4693613"/>
              <a:ext cx="428121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8584608" y="4530988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130088" y="3911347"/>
              <a:ext cx="204384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7130088" y="3748722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8111639" y="3911128"/>
              <a:ext cx="204384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8111639" y="3748503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8111639" y="2201447"/>
              <a:ext cx="204384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8111639" y="2038822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6997192" y="1676400"/>
              <a:ext cx="197927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latin typeface="Calibri Light"/>
                  <a:cs typeface="Calibri Light"/>
                </a:rPr>
                <a:t>Resource Activity </a:t>
              </a:r>
              <a:endParaRPr lang="en-US" dirty="0">
                <a:latin typeface="Calibri Light"/>
                <a:cs typeface="Calibri Ligh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96175" y="2010586"/>
            <a:ext cx="4829248" cy="3689665"/>
            <a:chOff x="4096175" y="2010586"/>
            <a:chExt cx="4829248" cy="3689665"/>
          </a:xfrm>
          <a:effectLst/>
        </p:grpSpPr>
        <p:sp>
          <p:nvSpPr>
            <p:cNvPr id="190" name="TextBox 189"/>
            <p:cNvSpPr txBox="1"/>
            <p:nvPr/>
          </p:nvSpPr>
          <p:spPr>
            <a:xfrm>
              <a:off x="6955001" y="5330919"/>
              <a:ext cx="896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Cycle</a:t>
              </a:r>
              <a:endParaRPr lang="en-US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87" name="Oval 86"/>
            <p:cNvSpPr>
              <a:spLocks/>
            </p:cNvSpPr>
            <p:nvPr/>
          </p:nvSpPr>
          <p:spPr>
            <a:xfrm>
              <a:off x="4676174" y="2254929"/>
              <a:ext cx="45720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0.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i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=0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5707816" y="2262989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5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.i++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4676365" y="3898034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10.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i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++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4676365" y="4294017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11.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5249955" y="4295699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12.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5249669" y="4722543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13.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5249669" y="5153302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14.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6291944" y="2663402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7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288169" y="3129390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8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6291944" y="3532460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9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4676365" y="2651627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5193563" y="2665084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2.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193563" y="3129390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3.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5193563" y="3532460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4.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102" name="Straight Arrow Connector 101"/>
            <p:cNvCxnSpPr>
              <a:cxnSpLocks noChangeAspect="1"/>
              <a:stCxn id="87" idx="4"/>
              <a:endCxn id="98" idx="0"/>
            </p:cNvCxnSpPr>
            <p:nvPr/>
          </p:nvCxnSpPr>
          <p:spPr>
            <a:xfrm>
              <a:off x="4904774" y="2446953"/>
              <a:ext cx="191" cy="20467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cxnSpLocks noChangeAspect="1"/>
              <a:stCxn id="87" idx="4"/>
              <a:endCxn id="99" idx="0"/>
            </p:cNvCxnSpPr>
            <p:nvPr/>
          </p:nvCxnSpPr>
          <p:spPr>
            <a:xfrm>
              <a:off x="4904774" y="2446953"/>
              <a:ext cx="517389" cy="21813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cxnSpLocks noChangeAspect="1"/>
              <a:stCxn id="98" idx="4"/>
              <a:endCxn id="100" idx="1"/>
            </p:cNvCxnSpPr>
            <p:nvPr/>
          </p:nvCxnSpPr>
          <p:spPr>
            <a:xfrm>
              <a:off x="4904965" y="2842935"/>
              <a:ext cx="355553" cy="31447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cxnSpLocks noChangeAspect="1"/>
              <a:stCxn id="99" idx="4"/>
              <a:endCxn id="100" idx="0"/>
            </p:cNvCxnSpPr>
            <p:nvPr/>
          </p:nvCxnSpPr>
          <p:spPr>
            <a:xfrm>
              <a:off x="5422163" y="2856392"/>
              <a:ext cx="0" cy="27299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cxnSpLocks noChangeAspect="1"/>
              <a:stCxn id="100" idx="4"/>
              <a:endCxn id="101" idx="0"/>
            </p:cNvCxnSpPr>
            <p:nvPr/>
          </p:nvCxnSpPr>
          <p:spPr>
            <a:xfrm>
              <a:off x="5422163" y="3320698"/>
              <a:ext cx="0" cy="21176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cxnSpLocks noChangeAspect="1"/>
              <a:stCxn id="87" idx="6"/>
              <a:endCxn id="88" idx="2"/>
            </p:cNvCxnSpPr>
            <p:nvPr/>
          </p:nvCxnSpPr>
          <p:spPr>
            <a:xfrm>
              <a:off x="5133374" y="2350941"/>
              <a:ext cx="574442" cy="770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dash"/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cxnSpLocks noChangeAspect="1"/>
              <a:stCxn id="88" idx="4"/>
              <a:endCxn id="94" idx="0"/>
            </p:cNvCxnSpPr>
            <p:nvPr/>
          </p:nvCxnSpPr>
          <p:spPr>
            <a:xfrm>
              <a:off x="5936416" y="2454297"/>
              <a:ext cx="0" cy="20066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cxnSpLocks noChangeAspect="1"/>
              <a:stCxn id="88" idx="4"/>
              <a:endCxn id="95" idx="0"/>
            </p:cNvCxnSpPr>
            <p:nvPr/>
          </p:nvCxnSpPr>
          <p:spPr>
            <a:xfrm>
              <a:off x="5936416" y="2454297"/>
              <a:ext cx="584128" cy="20910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cxnSpLocks noChangeAspect="1"/>
              <a:stCxn id="95" idx="4"/>
              <a:endCxn id="96" idx="0"/>
            </p:cNvCxnSpPr>
            <p:nvPr/>
          </p:nvCxnSpPr>
          <p:spPr>
            <a:xfrm flipH="1">
              <a:off x="6516769" y="2854710"/>
              <a:ext cx="3775" cy="27468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cxnSpLocks noChangeAspect="1"/>
              <a:stCxn id="94" idx="4"/>
              <a:endCxn id="96" idx="1"/>
            </p:cNvCxnSpPr>
            <p:nvPr/>
          </p:nvCxnSpPr>
          <p:spPr>
            <a:xfrm>
              <a:off x="5936416" y="2846272"/>
              <a:ext cx="418708" cy="31113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cxnSpLocks noChangeAspect="1"/>
              <a:stCxn id="96" idx="4"/>
              <a:endCxn id="97" idx="0"/>
            </p:cNvCxnSpPr>
            <p:nvPr/>
          </p:nvCxnSpPr>
          <p:spPr>
            <a:xfrm>
              <a:off x="6516769" y="3320698"/>
              <a:ext cx="3775" cy="21176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cxnSpLocks noChangeAspect="1"/>
              <a:stCxn id="89" idx="4"/>
              <a:endCxn id="90" idx="0"/>
            </p:cNvCxnSpPr>
            <p:nvPr/>
          </p:nvCxnSpPr>
          <p:spPr>
            <a:xfrm>
              <a:off x="4904965" y="4089342"/>
              <a:ext cx="0" cy="20467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cxnSpLocks noChangeAspect="1"/>
              <a:stCxn id="89" idx="4"/>
              <a:endCxn id="91" idx="0"/>
            </p:cNvCxnSpPr>
            <p:nvPr/>
          </p:nvCxnSpPr>
          <p:spPr>
            <a:xfrm>
              <a:off x="4904965" y="4089342"/>
              <a:ext cx="573590" cy="20635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cxnSpLocks noChangeAspect="1"/>
              <a:stCxn id="90" idx="4"/>
              <a:endCxn id="92" idx="1"/>
            </p:cNvCxnSpPr>
            <p:nvPr/>
          </p:nvCxnSpPr>
          <p:spPr>
            <a:xfrm>
              <a:off x="4904965" y="4485325"/>
              <a:ext cx="411659" cy="26523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cxnSpLocks noChangeAspect="1"/>
              <a:stCxn id="91" idx="4"/>
              <a:endCxn id="92" idx="0"/>
            </p:cNvCxnSpPr>
            <p:nvPr/>
          </p:nvCxnSpPr>
          <p:spPr>
            <a:xfrm flipH="1">
              <a:off x="5478269" y="4487007"/>
              <a:ext cx="286" cy="23553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cxnSpLocks noChangeAspect="1"/>
              <a:stCxn id="92" idx="4"/>
              <a:endCxn id="93" idx="0"/>
            </p:cNvCxnSpPr>
            <p:nvPr/>
          </p:nvCxnSpPr>
          <p:spPr>
            <a:xfrm>
              <a:off x="5478269" y="4913851"/>
              <a:ext cx="0" cy="23945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cxnSpLocks noChangeAspect="1"/>
              <a:endCxn id="120" idx="2"/>
            </p:cNvCxnSpPr>
            <p:nvPr/>
          </p:nvCxnSpPr>
          <p:spPr>
            <a:xfrm flipV="1">
              <a:off x="5137042" y="3989258"/>
              <a:ext cx="630081" cy="443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dash"/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5767123" y="3893604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15.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i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++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5767123" y="4289587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16.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6340713" y="4291269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17.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6340427" y="4718113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18.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6340427" y="5148872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19.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125" name="Straight Arrow Connector 124"/>
            <p:cNvCxnSpPr>
              <a:cxnSpLocks noChangeAspect="1"/>
              <a:stCxn id="120" idx="4"/>
              <a:endCxn id="121" idx="0"/>
            </p:cNvCxnSpPr>
            <p:nvPr/>
          </p:nvCxnSpPr>
          <p:spPr>
            <a:xfrm>
              <a:off x="5995723" y="4084912"/>
              <a:ext cx="0" cy="20467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cxnSpLocks noChangeAspect="1"/>
              <a:stCxn id="120" idx="4"/>
              <a:endCxn id="122" idx="0"/>
            </p:cNvCxnSpPr>
            <p:nvPr/>
          </p:nvCxnSpPr>
          <p:spPr>
            <a:xfrm>
              <a:off x="5995723" y="4084912"/>
              <a:ext cx="573590" cy="20635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cxnSpLocks noChangeAspect="1"/>
              <a:stCxn id="121" idx="4"/>
              <a:endCxn id="123" idx="1"/>
            </p:cNvCxnSpPr>
            <p:nvPr/>
          </p:nvCxnSpPr>
          <p:spPr>
            <a:xfrm>
              <a:off x="5995723" y="4480895"/>
              <a:ext cx="411659" cy="26523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cxnSpLocks noChangeAspect="1"/>
              <a:stCxn id="122" idx="4"/>
              <a:endCxn id="123" idx="0"/>
            </p:cNvCxnSpPr>
            <p:nvPr/>
          </p:nvCxnSpPr>
          <p:spPr>
            <a:xfrm flipH="1">
              <a:off x="6569027" y="4482577"/>
              <a:ext cx="286" cy="23553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cxnSpLocks noChangeAspect="1"/>
              <a:stCxn id="123" idx="4"/>
              <a:endCxn id="124" idx="0"/>
            </p:cNvCxnSpPr>
            <p:nvPr/>
          </p:nvCxnSpPr>
          <p:spPr>
            <a:xfrm>
              <a:off x="6569027" y="4909421"/>
              <a:ext cx="0" cy="23945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urved Connector 130"/>
            <p:cNvCxnSpPr>
              <a:stCxn id="88" idx="4"/>
              <a:endCxn id="89" idx="7"/>
            </p:cNvCxnSpPr>
            <p:nvPr/>
          </p:nvCxnSpPr>
          <p:spPr>
            <a:xfrm rot="5400000">
              <a:off x="4765637" y="2755270"/>
              <a:ext cx="1471753" cy="869806"/>
            </a:xfrm>
            <a:prstGeom prst="curvedConnector3">
              <a:avLst>
                <a:gd name="adj1" fmla="val 94707"/>
              </a:avLst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528705" y="4203499"/>
              <a:ext cx="4396718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4503047" y="2518437"/>
              <a:ext cx="4422376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15876" y="2978701"/>
              <a:ext cx="4409547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4515876" y="3395892"/>
              <a:ext cx="4409547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538329" y="3786005"/>
              <a:ext cx="4387094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4538329" y="4599625"/>
              <a:ext cx="4387094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538329" y="5021406"/>
              <a:ext cx="4387094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6951872" y="2010586"/>
              <a:ext cx="0" cy="366942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Right Arrow 272"/>
            <p:cNvSpPr/>
            <p:nvPr/>
          </p:nvSpPr>
          <p:spPr>
            <a:xfrm>
              <a:off x="4096175" y="3427448"/>
              <a:ext cx="564699" cy="358557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5707816" y="2654964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6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19</a:t>
            </a:fld>
            <a:endParaRPr lang="en-US" dirty="0"/>
          </a:p>
        </p:txBody>
      </p:sp>
      <p:sp>
        <p:nvSpPr>
          <p:cNvPr id="169" name="TextBox 168"/>
          <p:cNvSpPr txBox="1"/>
          <p:nvPr/>
        </p:nvSpPr>
        <p:spPr>
          <a:xfrm>
            <a:off x="416632" y="4263193"/>
            <a:ext cx="3312221" cy="10464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Acc</a:t>
            </a:r>
            <a:r>
              <a:rPr lang="en-US" dirty="0" smtClean="0">
                <a:solidFill>
                  <a:srgbClr val="000000"/>
                </a:solidFill>
                <a:latin typeface="Calibri Light"/>
                <a:cs typeface="Calibri Light"/>
              </a:rPr>
              <a:t> Design Parameters: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latin typeface="Calibri Light"/>
                <a:cs typeface="Calibri Light"/>
              </a:rPr>
              <a:t> Memory BW &lt;= </a:t>
            </a:r>
            <a:r>
              <a:rPr lang="en-US" sz="2200" b="1" dirty="0">
                <a:solidFill>
                  <a:srgbClr val="800000"/>
                </a:solidFill>
                <a:latin typeface="Calibri"/>
                <a:cs typeface="Calibri"/>
              </a:rPr>
              <a:t>4</a:t>
            </a:r>
            <a:endParaRPr lang="en-US" sz="2200" b="1" dirty="0" smtClean="0">
              <a:solidFill>
                <a:srgbClr val="800000"/>
              </a:solidFill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ü"/>
            </a:pPr>
            <a:r>
              <a:rPr lang="zh-CN" altLang="en-US" sz="2200" b="1" dirty="0"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800000"/>
                </a:solidFill>
                <a:latin typeface="Calibri"/>
                <a:cs typeface="Calibri"/>
              </a:rPr>
              <a:t>2</a:t>
            </a:r>
            <a:r>
              <a:rPr lang="en-US" sz="2200" b="1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 Light"/>
                <a:cs typeface="Calibri Light"/>
              </a:rPr>
              <a:t>Adders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93470" y="1927802"/>
            <a:ext cx="1979273" cy="27699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 Light"/>
                <a:cs typeface="Calibri Light"/>
              </a:rPr>
              <a:t>Idealistic DDDG</a:t>
            </a:r>
            <a:endParaRPr lang="en-US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1" name="Oval 170"/>
          <p:cNvSpPr>
            <a:spLocks/>
          </p:cNvSpPr>
          <p:nvPr/>
        </p:nvSpPr>
        <p:spPr>
          <a:xfrm>
            <a:off x="115610" y="2246869"/>
            <a:ext cx="45720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0.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=0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2" name="Oval 171"/>
          <p:cNvSpPr>
            <a:spLocks noChangeAspect="1"/>
          </p:cNvSpPr>
          <p:nvPr/>
        </p:nvSpPr>
        <p:spPr>
          <a:xfrm>
            <a:off x="1083107" y="2254929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5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.i++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3" name="Oval 172"/>
          <p:cNvSpPr>
            <a:spLocks noChangeAspect="1"/>
          </p:cNvSpPr>
          <p:nvPr/>
        </p:nvSpPr>
        <p:spPr>
          <a:xfrm>
            <a:off x="2055191" y="2259359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10.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4" name="Oval 173"/>
          <p:cNvSpPr>
            <a:spLocks noChangeAspect="1"/>
          </p:cNvSpPr>
          <p:nvPr/>
        </p:nvSpPr>
        <p:spPr>
          <a:xfrm>
            <a:off x="2055191" y="2655342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11.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5" name="Oval 174"/>
          <p:cNvSpPr>
            <a:spLocks noChangeAspect="1"/>
          </p:cNvSpPr>
          <p:nvPr/>
        </p:nvSpPr>
        <p:spPr>
          <a:xfrm>
            <a:off x="2538978" y="265702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12.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6" name="Oval 175"/>
          <p:cNvSpPr>
            <a:spLocks noChangeAspect="1"/>
          </p:cNvSpPr>
          <p:nvPr/>
        </p:nvSpPr>
        <p:spPr>
          <a:xfrm>
            <a:off x="2538692" y="3083868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13.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177" name="Oval 176"/>
          <p:cNvSpPr>
            <a:spLocks noChangeAspect="1"/>
          </p:cNvSpPr>
          <p:nvPr/>
        </p:nvSpPr>
        <p:spPr>
          <a:xfrm>
            <a:off x="2538692" y="3514627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14.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8" name="Oval 177"/>
          <p:cNvSpPr>
            <a:spLocks noChangeAspect="1"/>
          </p:cNvSpPr>
          <p:nvPr/>
        </p:nvSpPr>
        <p:spPr>
          <a:xfrm>
            <a:off x="1083107" y="264690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6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9" name="Oval 178"/>
          <p:cNvSpPr>
            <a:spLocks noChangeAspect="1"/>
          </p:cNvSpPr>
          <p:nvPr/>
        </p:nvSpPr>
        <p:spPr>
          <a:xfrm>
            <a:off x="1564603" y="2655342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7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80" name="Oval 179"/>
          <p:cNvSpPr>
            <a:spLocks noChangeAspect="1"/>
          </p:cNvSpPr>
          <p:nvPr/>
        </p:nvSpPr>
        <p:spPr>
          <a:xfrm>
            <a:off x="1563631" y="311188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8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181" name="Oval 180"/>
          <p:cNvSpPr>
            <a:spLocks noChangeAspect="1"/>
          </p:cNvSpPr>
          <p:nvPr/>
        </p:nvSpPr>
        <p:spPr>
          <a:xfrm>
            <a:off x="1564603" y="3524400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9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82" name="Oval 181"/>
          <p:cNvSpPr>
            <a:spLocks noChangeAspect="1"/>
          </p:cNvSpPr>
          <p:nvPr/>
        </p:nvSpPr>
        <p:spPr>
          <a:xfrm>
            <a:off x="115801" y="2643567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>
          <a:xfrm>
            <a:off x="594512" y="265702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2.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84" name="Oval 183"/>
          <p:cNvSpPr>
            <a:spLocks noChangeAspect="1"/>
          </p:cNvSpPr>
          <p:nvPr/>
        </p:nvSpPr>
        <p:spPr>
          <a:xfrm>
            <a:off x="594512" y="3121330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3.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185" name="Oval 184"/>
          <p:cNvSpPr>
            <a:spLocks noChangeAspect="1"/>
          </p:cNvSpPr>
          <p:nvPr/>
        </p:nvSpPr>
        <p:spPr>
          <a:xfrm>
            <a:off x="594512" y="3524400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4.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186" name="Straight Arrow Connector 185"/>
          <p:cNvCxnSpPr>
            <a:cxnSpLocks noChangeAspect="1"/>
            <a:stCxn id="171" idx="4"/>
            <a:endCxn id="182" idx="0"/>
          </p:cNvCxnSpPr>
          <p:nvPr/>
        </p:nvCxnSpPr>
        <p:spPr>
          <a:xfrm>
            <a:off x="344210" y="2438893"/>
            <a:ext cx="191" cy="20467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cxnSpLocks noChangeAspect="1"/>
            <a:stCxn id="171" idx="4"/>
            <a:endCxn id="183" idx="0"/>
          </p:cNvCxnSpPr>
          <p:nvPr/>
        </p:nvCxnSpPr>
        <p:spPr>
          <a:xfrm>
            <a:off x="344210" y="2438893"/>
            <a:ext cx="478902" cy="21813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cxnSpLocks noChangeAspect="1"/>
            <a:stCxn id="182" idx="4"/>
            <a:endCxn id="184" idx="1"/>
          </p:cNvCxnSpPr>
          <p:nvPr/>
        </p:nvCxnSpPr>
        <p:spPr>
          <a:xfrm>
            <a:off x="344401" y="2834875"/>
            <a:ext cx="317066" cy="31447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cxnSpLocks noChangeAspect="1"/>
            <a:stCxn id="183" idx="4"/>
            <a:endCxn id="184" idx="0"/>
          </p:cNvCxnSpPr>
          <p:nvPr/>
        </p:nvCxnSpPr>
        <p:spPr>
          <a:xfrm>
            <a:off x="823112" y="2848332"/>
            <a:ext cx="0" cy="27299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cxnSpLocks noChangeAspect="1"/>
            <a:stCxn id="184" idx="4"/>
            <a:endCxn id="185" idx="0"/>
          </p:cNvCxnSpPr>
          <p:nvPr/>
        </p:nvCxnSpPr>
        <p:spPr>
          <a:xfrm>
            <a:off x="823112" y="3312638"/>
            <a:ext cx="0" cy="211762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cxnSpLocks noChangeAspect="1"/>
            <a:stCxn id="171" idx="6"/>
            <a:endCxn id="172" idx="2"/>
          </p:cNvCxnSpPr>
          <p:nvPr/>
        </p:nvCxnSpPr>
        <p:spPr>
          <a:xfrm>
            <a:off x="572810" y="2342881"/>
            <a:ext cx="510297" cy="7702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cxnSpLocks noChangeAspect="1"/>
            <a:stCxn id="172" idx="4"/>
            <a:endCxn id="178" idx="0"/>
          </p:cNvCxnSpPr>
          <p:nvPr/>
        </p:nvCxnSpPr>
        <p:spPr>
          <a:xfrm>
            <a:off x="1311707" y="2446237"/>
            <a:ext cx="0" cy="20066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cxnSpLocks noChangeAspect="1"/>
            <a:stCxn id="172" idx="4"/>
            <a:endCxn id="179" idx="0"/>
          </p:cNvCxnSpPr>
          <p:nvPr/>
        </p:nvCxnSpPr>
        <p:spPr>
          <a:xfrm>
            <a:off x="1311707" y="2446237"/>
            <a:ext cx="481496" cy="20910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cxnSpLocks noChangeAspect="1"/>
            <a:stCxn id="179" idx="4"/>
            <a:endCxn id="180" idx="0"/>
          </p:cNvCxnSpPr>
          <p:nvPr/>
        </p:nvCxnSpPr>
        <p:spPr>
          <a:xfrm flipH="1">
            <a:off x="1792231" y="2846650"/>
            <a:ext cx="972" cy="26523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cxnSpLocks noChangeAspect="1"/>
            <a:stCxn id="178" idx="4"/>
            <a:endCxn id="180" idx="1"/>
          </p:cNvCxnSpPr>
          <p:nvPr/>
        </p:nvCxnSpPr>
        <p:spPr>
          <a:xfrm>
            <a:off x="1311707" y="2838212"/>
            <a:ext cx="318879" cy="30168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cxnSpLocks noChangeAspect="1"/>
            <a:stCxn id="180" idx="4"/>
            <a:endCxn id="181" idx="0"/>
          </p:cNvCxnSpPr>
          <p:nvPr/>
        </p:nvCxnSpPr>
        <p:spPr>
          <a:xfrm>
            <a:off x="1792231" y="3303192"/>
            <a:ext cx="972" cy="22120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>
            <a:cxnSpLocks noChangeAspect="1"/>
            <a:stCxn id="172" idx="6"/>
            <a:endCxn id="173" idx="2"/>
          </p:cNvCxnSpPr>
          <p:nvPr/>
        </p:nvCxnSpPr>
        <p:spPr>
          <a:xfrm>
            <a:off x="1540307" y="2350583"/>
            <a:ext cx="514884" cy="443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cxnSpLocks noChangeAspect="1"/>
            <a:stCxn id="173" idx="4"/>
            <a:endCxn id="174" idx="0"/>
          </p:cNvCxnSpPr>
          <p:nvPr/>
        </p:nvCxnSpPr>
        <p:spPr>
          <a:xfrm>
            <a:off x="2283791" y="2450667"/>
            <a:ext cx="0" cy="20467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>
            <a:cxnSpLocks noChangeAspect="1"/>
            <a:stCxn id="173" idx="4"/>
            <a:endCxn id="175" idx="0"/>
          </p:cNvCxnSpPr>
          <p:nvPr/>
        </p:nvCxnSpPr>
        <p:spPr>
          <a:xfrm>
            <a:off x="2283791" y="2450667"/>
            <a:ext cx="483787" cy="20635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cxnSpLocks noChangeAspect="1"/>
            <a:stCxn id="174" idx="4"/>
            <a:endCxn id="176" idx="1"/>
          </p:cNvCxnSpPr>
          <p:nvPr/>
        </p:nvCxnSpPr>
        <p:spPr>
          <a:xfrm>
            <a:off x="2283791" y="2846650"/>
            <a:ext cx="321856" cy="26523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cxnSpLocks noChangeAspect="1"/>
            <a:stCxn id="175" idx="4"/>
            <a:endCxn id="176" idx="0"/>
          </p:cNvCxnSpPr>
          <p:nvPr/>
        </p:nvCxnSpPr>
        <p:spPr>
          <a:xfrm flipH="1">
            <a:off x="2767292" y="2848332"/>
            <a:ext cx="286" cy="23553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>
            <a:cxnSpLocks noChangeAspect="1"/>
            <a:stCxn id="176" idx="4"/>
            <a:endCxn id="177" idx="0"/>
          </p:cNvCxnSpPr>
          <p:nvPr/>
        </p:nvCxnSpPr>
        <p:spPr>
          <a:xfrm>
            <a:off x="2767292" y="3275176"/>
            <a:ext cx="0" cy="23945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cxnSpLocks noChangeAspect="1"/>
            <a:stCxn id="173" idx="6"/>
            <a:endCxn id="216" idx="2"/>
          </p:cNvCxnSpPr>
          <p:nvPr/>
        </p:nvCxnSpPr>
        <p:spPr>
          <a:xfrm flipV="1">
            <a:off x="2512391" y="2350583"/>
            <a:ext cx="518097" cy="443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Oval 215"/>
          <p:cNvSpPr>
            <a:spLocks noChangeAspect="1"/>
          </p:cNvSpPr>
          <p:nvPr/>
        </p:nvSpPr>
        <p:spPr>
          <a:xfrm>
            <a:off x="3030488" y="2254929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15.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7" name="Oval 216"/>
          <p:cNvSpPr>
            <a:spLocks noChangeAspect="1"/>
          </p:cNvSpPr>
          <p:nvPr/>
        </p:nvSpPr>
        <p:spPr>
          <a:xfrm>
            <a:off x="3030488" y="2650912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16.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8" name="Oval 217"/>
          <p:cNvSpPr>
            <a:spLocks noChangeAspect="1"/>
          </p:cNvSpPr>
          <p:nvPr/>
        </p:nvSpPr>
        <p:spPr>
          <a:xfrm>
            <a:off x="3514275" y="265259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17.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31" name="Oval 230"/>
          <p:cNvSpPr>
            <a:spLocks noChangeAspect="1"/>
          </p:cNvSpPr>
          <p:nvPr/>
        </p:nvSpPr>
        <p:spPr>
          <a:xfrm>
            <a:off x="3513989" y="3079438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18.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232" name="Oval 231"/>
          <p:cNvSpPr>
            <a:spLocks noChangeAspect="1"/>
          </p:cNvSpPr>
          <p:nvPr/>
        </p:nvSpPr>
        <p:spPr>
          <a:xfrm>
            <a:off x="3513989" y="3510197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19.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233" name="Straight Arrow Connector 232"/>
          <p:cNvCxnSpPr>
            <a:cxnSpLocks noChangeAspect="1"/>
            <a:stCxn id="216" idx="4"/>
            <a:endCxn id="217" idx="0"/>
          </p:cNvCxnSpPr>
          <p:nvPr/>
        </p:nvCxnSpPr>
        <p:spPr>
          <a:xfrm>
            <a:off x="3259088" y="2446237"/>
            <a:ext cx="0" cy="20467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cxnSpLocks noChangeAspect="1"/>
            <a:stCxn id="216" idx="4"/>
            <a:endCxn id="218" idx="0"/>
          </p:cNvCxnSpPr>
          <p:nvPr/>
        </p:nvCxnSpPr>
        <p:spPr>
          <a:xfrm>
            <a:off x="3259088" y="2446237"/>
            <a:ext cx="483787" cy="20635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cxnSpLocks noChangeAspect="1"/>
            <a:stCxn id="217" idx="4"/>
            <a:endCxn id="231" idx="1"/>
          </p:cNvCxnSpPr>
          <p:nvPr/>
        </p:nvCxnSpPr>
        <p:spPr>
          <a:xfrm>
            <a:off x="3259088" y="2842220"/>
            <a:ext cx="321856" cy="26523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cxnSpLocks noChangeAspect="1"/>
            <a:stCxn id="218" idx="4"/>
            <a:endCxn id="231" idx="0"/>
          </p:cNvCxnSpPr>
          <p:nvPr/>
        </p:nvCxnSpPr>
        <p:spPr>
          <a:xfrm flipH="1">
            <a:off x="3742589" y="2843902"/>
            <a:ext cx="286" cy="23553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cxnSpLocks noChangeAspect="1"/>
            <a:stCxn id="231" idx="4"/>
            <a:endCxn id="232" idx="0"/>
          </p:cNvCxnSpPr>
          <p:nvPr/>
        </p:nvCxnSpPr>
        <p:spPr>
          <a:xfrm>
            <a:off x="3742589" y="3270746"/>
            <a:ext cx="0" cy="23945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-5554" y="2518437"/>
            <a:ext cx="4086238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7275" y="2978701"/>
            <a:ext cx="4073409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7275" y="3395892"/>
            <a:ext cx="4073409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29728" y="3786005"/>
            <a:ext cx="4050956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44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602034" y="2365914"/>
            <a:ext cx="3962400" cy="190500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12243" y="2438210"/>
            <a:ext cx="3599791" cy="1680304"/>
            <a:chOff x="2997854" y="2438210"/>
            <a:chExt cx="3599791" cy="1680304"/>
          </a:xfrm>
        </p:grpSpPr>
        <p:sp>
          <p:nvSpPr>
            <p:cNvPr id="25" name="Rounded Rectangle 24"/>
            <p:cNvSpPr/>
            <p:nvPr/>
          </p:nvSpPr>
          <p:spPr>
            <a:xfrm>
              <a:off x="5149845" y="2823114"/>
              <a:ext cx="1447800" cy="1066800"/>
            </a:xfrm>
            <a:prstGeom prst="roundRect">
              <a:avLst/>
            </a:prstGeom>
            <a:solidFill>
              <a:srgbClr val="99CC66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Private L1/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Scratchpad</a:t>
              </a:r>
              <a:endParaRPr lang="en-US" sz="16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28" name="Elbow Connector 27"/>
            <p:cNvCxnSpPr>
              <a:stCxn id="23" idx="0"/>
              <a:endCxn id="25" idx="0"/>
            </p:cNvCxnSpPr>
            <p:nvPr/>
          </p:nvCxnSpPr>
          <p:spPr>
            <a:xfrm rot="5400000" flipH="1" flipV="1">
              <a:off x="4902195" y="1851564"/>
              <a:ext cx="12700" cy="1943100"/>
            </a:xfrm>
            <a:prstGeom prst="bentConnector3">
              <a:avLst>
                <a:gd name="adj1" fmla="val 1800000"/>
              </a:avLst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997854" y="2438210"/>
              <a:ext cx="854220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/>
                  <a:cs typeface="Calibri"/>
                </a:rPr>
                <a:t>Aladdin</a:t>
              </a:r>
              <a:endParaRPr lang="en-US" sz="1600" b="1" dirty="0">
                <a:latin typeface="Calibri"/>
                <a:cs typeface="Calibri"/>
              </a:endParaRPr>
            </a:p>
          </p:txBody>
        </p:sp>
        <p:cxnSp>
          <p:nvCxnSpPr>
            <p:cNvPr id="57" name="Elbow Connector 56"/>
            <p:cNvCxnSpPr>
              <a:endCxn id="25" idx="2"/>
            </p:cNvCxnSpPr>
            <p:nvPr/>
          </p:nvCxnSpPr>
          <p:spPr>
            <a:xfrm flipV="1">
              <a:off x="3930645" y="3889914"/>
              <a:ext cx="1943100" cy="228600"/>
            </a:xfrm>
            <a:prstGeom prst="bentConnector2">
              <a:avLst/>
            </a:prstGeom>
            <a:ln w="28575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apezoid 22"/>
            <p:cNvSpPr/>
            <p:nvPr/>
          </p:nvSpPr>
          <p:spPr>
            <a:xfrm>
              <a:off x="3016245" y="2823114"/>
              <a:ext cx="1828800" cy="1066800"/>
            </a:xfrm>
            <a:prstGeom prst="trapezoid">
              <a:avLst/>
            </a:prstGeom>
            <a:solidFill>
              <a:srgbClr val="FFCC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Accelerator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Specific</a:t>
              </a:r>
            </a:p>
            <a:p>
              <a:pPr algn="ctr"/>
              <a:r>
                <a:rPr lang="en-US" sz="16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Datapath</a:t>
              </a:r>
              <a:endParaRPr lang="en-US" sz="16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930645" y="3889914"/>
              <a:ext cx="0" cy="2286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705277" y="1562696"/>
            <a:ext cx="2634155" cy="1266768"/>
            <a:chOff x="4786512" y="1621310"/>
            <a:chExt cx="2634155" cy="1266768"/>
          </a:xfrm>
        </p:grpSpPr>
        <p:sp>
          <p:nvSpPr>
            <p:cNvPr id="12" name="TextBox 11"/>
            <p:cNvSpPr txBox="1"/>
            <p:nvPr/>
          </p:nvSpPr>
          <p:spPr>
            <a:xfrm>
              <a:off x="4786512" y="1621310"/>
              <a:ext cx="2634155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Shared Memory/Interconnect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6103590" y="2206086"/>
              <a:ext cx="0" cy="68199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10071" y="2442114"/>
            <a:ext cx="2291963" cy="1669197"/>
            <a:chOff x="233900" y="2442114"/>
            <a:chExt cx="2553745" cy="1669197"/>
          </a:xfrm>
        </p:grpSpPr>
        <p:sp>
          <p:nvSpPr>
            <p:cNvPr id="5" name="TextBox 4"/>
            <p:cNvSpPr txBox="1"/>
            <p:nvPr/>
          </p:nvSpPr>
          <p:spPr>
            <a:xfrm>
              <a:off x="1265386" y="2442114"/>
              <a:ext cx="1156787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Unmodified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C-Code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900" y="3280314"/>
              <a:ext cx="2514600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Accelerator Design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Parameters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(e.g., # FU, </a:t>
              </a:r>
              <a:r>
                <a:rPr lang="en-US" sz="1600" dirty="0" err="1" smtClean="0">
                  <a:latin typeface="Calibri Light"/>
                  <a:cs typeface="Calibri Light"/>
                </a:rPr>
                <a:t>mem</a:t>
              </a:r>
              <a:r>
                <a:rPr lang="en-US" sz="1600" dirty="0" smtClean="0">
                  <a:latin typeface="Calibri Light"/>
                  <a:cs typeface="Calibri Light"/>
                </a:rPr>
                <a:t>. BW)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367500" y="2823114"/>
              <a:ext cx="42014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367500" y="3737514"/>
              <a:ext cx="42014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564434" y="2607487"/>
            <a:ext cx="1967406" cy="1282427"/>
            <a:chOff x="6750045" y="2607487"/>
            <a:chExt cx="1967406" cy="1282427"/>
          </a:xfrm>
        </p:grpSpPr>
        <p:sp>
          <p:nvSpPr>
            <p:cNvPr id="7" name="TextBox 6"/>
            <p:cNvSpPr txBox="1"/>
            <p:nvPr/>
          </p:nvSpPr>
          <p:spPr>
            <a:xfrm>
              <a:off x="7472900" y="2607487"/>
              <a:ext cx="115338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/>
                  <a:cs typeface="Calibri Light"/>
                </a:rPr>
                <a:t>Power/Area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72900" y="3551360"/>
              <a:ext cx="124455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/>
                  <a:cs typeface="Calibri Light"/>
                </a:rPr>
                <a:t>Performance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750045" y="2823114"/>
              <a:ext cx="685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750045" y="3737514"/>
              <a:ext cx="685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87867" y="4270914"/>
            <a:ext cx="4215531" cy="1315709"/>
            <a:chOff x="12025" y="4270914"/>
            <a:chExt cx="4215531" cy="1315709"/>
          </a:xfrm>
        </p:grpSpPr>
        <p:sp>
          <p:nvSpPr>
            <p:cNvPr id="81" name="Bent Arrow 80"/>
            <p:cNvSpPr/>
            <p:nvPr/>
          </p:nvSpPr>
          <p:spPr>
            <a:xfrm rot="10800000">
              <a:off x="3504701" y="4270914"/>
              <a:ext cx="722855" cy="762744"/>
            </a:xfrm>
            <a:prstGeom prst="bentArrow">
              <a:avLst>
                <a:gd name="adj1" fmla="val 25000"/>
                <a:gd name="adj2" fmla="val 30322"/>
                <a:gd name="adj3" fmla="val 25000"/>
                <a:gd name="adj4" fmla="val 53216"/>
              </a:avLst>
            </a:prstGeom>
            <a:solidFill>
              <a:srgbClr val="FF99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2025" y="4663293"/>
              <a:ext cx="3962400" cy="9233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“Accelerator Simulator” 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Design Accelerator-Rich </a:t>
              </a:r>
              <a:r>
                <a:rPr lang="en-US" dirty="0" err="1" smtClean="0">
                  <a:latin typeface="Calibri Light"/>
                  <a:cs typeface="Calibri Light"/>
                </a:rPr>
                <a:t>SoC</a:t>
              </a:r>
              <a:r>
                <a:rPr lang="en-US" dirty="0" smtClean="0">
                  <a:latin typeface="Calibri Light"/>
                  <a:cs typeface="Calibri Light"/>
                </a:rPr>
                <a:t>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Fabrics and Memory Systems</a:t>
              </a:r>
              <a:endParaRPr lang="en-US" dirty="0">
                <a:latin typeface="Calibri Light"/>
                <a:cs typeface="Calibri Light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701209" y="745219"/>
            <a:ext cx="741497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sz="3800" dirty="0" smtClean="0"/>
              <a:t>Aladdin: A pre-RTL, Power-Performance Accelerator Simulator</a:t>
            </a:r>
            <a:br>
              <a:rPr lang="en-US" sz="3800" dirty="0" smtClean="0"/>
            </a:br>
            <a:endParaRPr lang="en-US" sz="3800" dirty="0"/>
          </a:p>
        </p:txBody>
      </p:sp>
      <p:pic>
        <p:nvPicPr>
          <p:cNvPr id="44" name="Picture 43" descr="aladdin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" y="382892"/>
            <a:ext cx="1371600" cy="11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3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Constrain the DDDG with program and user-defined resource constraints</a:t>
            </a:r>
          </a:p>
          <a:p>
            <a:r>
              <a:rPr lang="en-US" sz="2800" dirty="0" smtClean="0"/>
              <a:t>Program Constraints</a:t>
            </a:r>
          </a:p>
          <a:p>
            <a:pPr lvl="1"/>
            <a:r>
              <a:rPr lang="en-US" sz="2400" dirty="0" smtClean="0"/>
              <a:t>Control </a:t>
            </a:r>
            <a:r>
              <a:rPr lang="en-US" sz="2400" dirty="0"/>
              <a:t>Dependence</a:t>
            </a:r>
          </a:p>
          <a:p>
            <a:pPr lvl="1"/>
            <a:r>
              <a:rPr lang="en-US" sz="2400" dirty="0"/>
              <a:t>Memory </a:t>
            </a:r>
            <a:r>
              <a:rPr lang="en-US" sz="2400" dirty="0" err="1"/>
              <a:t>Ambiguation</a:t>
            </a:r>
            <a:endParaRPr lang="en-US" sz="2400" dirty="0"/>
          </a:p>
          <a:p>
            <a:r>
              <a:rPr lang="en-US" sz="2800" dirty="0" smtClean="0"/>
              <a:t>Resource Constraints</a:t>
            </a:r>
            <a:endParaRPr lang="en-US" sz="2800" dirty="0"/>
          </a:p>
          <a:p>
            <a:pPr lvl="1"/>
            <a:r>
              <a:rPr lang="en-US" sz="2400" dirty="0"/>
              <a:t>Loop-level Parallelism</a:t>
            </a:r>
          </a:p>
          <a:p>
            <a:pPr lvl="1"/>
            <a:r>
              <a:rPr lang="en-US" sz="2400" dirty="0"/>
              <a:t>Loop Pipelining</a:t>
            </a:r>
          </a:p>
          <a:p>
            <a:pPr lvl="1"/>
            <a:r>
              <a:rPr lang="en-US" sz="2400" dirty="0"/>
              <a:t>Memory </a:t>
            </a:r>
            <a:r>
              <a:rPr lang="en-US" sz="2400" dirty="0" smtClean="0"/>
              <a:t>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20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Realization Phase: DDDG-&gt;Power-</a:t>
            </a:r>
            <a:r>
              <a:rPr lang="en-US" dirty="0" err="1" smtClean="0"/>
              <a:t>Perf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6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>
          <a:xfrm>
            <a:off x="2027325" y="5378523"/>
            <a:ext cx="286120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V="1">
            <a:off x="2034975" y="2738992"/>
            <a:ext cx="0" cy="263953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0" name="TextBox 289"/>
          <p:cNvSpPr txBox="1"/>
          <p:nvPr/>
        </p:nvSpPr>
        <p:spPr>
          <a:xfrm>
            <a:off x="4246801" y="5446728"/>
            <a:ext cx="89669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/>
                <a:cs typeface="Calibri Light"/>
              </a:rPr>
              <a:t>Cycle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1107684" y="2670170"/>
            <a:ext cx="89669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Calibri Light"/>
                <a:cs typeface="Calibri Light"/>
              </a:rPr>
              <a:t>Power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21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48336" y="2316226"/>
            <a:ext cx="3404031" cy="2555512"/>
            <a:chOff x="3248336" y="2316226"/>
            <a:chExt cx="3404031" cy="2555512"/>
          </a:xfrm>
          <a:effectLst/>
        </p:grpSpPr>
        <p:sp>
          <p:nvSpPr>
            <p:cNvPr id="12" name="Oval 11"/>
            <p:cNvSpPr/>
            <p:nvPr/>
          </p:nvSpPr>
          <p:spPr>
            <a:xfrm>
              <a:off x="3248336" y="4779928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40146" y="2316226"/>
              <a:ext cx="331222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Acc</a:t>
              </a:r>
              <a:r>
                <a:rPr lang="en-US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Design Parameters:</a:t>
              </a:r>
            </a:p>
            <a:p>
              <a:pPr marL="285750" indent="-285750">
                <a:buFont typeface="Wingdings" charset="2"/>
                <a:buChar char="ü"/>
              </a:pPr>
              <a:r>
                <a:rPr lang="en-US" dirty="0" smtClean="0">
                  <a:latin typeface="Calibri Light"/>
                  <a:cs typeface="Calibri Light"/>
                </a:rPr>
                <a:t> Memory BW &lt;= </a:t>
              </a:r>
              <a:r>
                <a:rPr lang="en-US" sz="2200" b="1" dirty="0">
                  <a:solidFill>
                    <a:srgbClr val="800000"/>
                  </a:solidFill>
                  <a:latin typeface="Calibri"/>
                  <a:cs typeface="Calibri"/>
                </a:rPr>
                <a:t>4</a:t>
              </a:r>
              <a:endParaRPr lang="en-US" sz="2200" b="1" dirty="0" smtClean="0">
                <a:solidFill>
                  <a:srgbClr val="800000"/>
                </a:solidFill>
                <a:latin typeface="Calibri"/>
                <a:cs typeface="Calibri"/>
              </a:endParaRPr>
            </a:p>
            <a:p>
              <a:pPr marL="285750" indent="-285750">
                <a:buFont typeface="Wingdings" charset="2"/>
                <a:buChar char="ü"/>
              </a:pPr>
              <a:r>
                <a:rPr lang="zh-CN" altLang="en-US" sz="2200" b="1" dirty="0">
                  <a:latin typeface="Calibri"/>
                  <a:cs typeface="Calibri"/>
                </a:rPr>
                <a:t> </a:t>
              </a:r>
              <a:r>
                <a:rPr lang="en-US" altLang="zh-CN" sz="2200" b="1" dirty="0">
                  <a:solidFill>
                    <a:srgbClr val="800000"/>
                  </a:solidFill>
                  <a:latin typeface="Calibri"/>
                  <a:cs typeface="Calibri"/>
                </a:rPr>
                <a:t>2</a:t>
              </a:r>
              <a:r>
                <a:rPr lang="en-US" sz="2200" b="1" dirty="0" smtClean="0">
                  <a:latin typeface="Calibri"/>
                  <a:cs typeface="Calibri"/>
                </a:rPr>
                <a:t> </a:t>
              </a:r>
              <a:r>
                <a:rPr lang="en-US" dirty="0" smtClean="0">
                  <a:latin typeface="Calibri Light"/>
                  <a:cs typeface="Calibri Light"/>
                </a:rPr>
                <a:t>Adders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45716" y="3789240"/>
            <a:ext cx="4241084" cy="1362498"/>
            <a:chOff x="4445716" y="3789240"/>
            <a:chExt cx="4241084" cy="1362498"/>
          </a:xfrm>
          <a:effectLst/>
        </p:grpSpPr>
        <p:sp>
          <p:nvSpPr>
            <p:cNvPr id="14" name="Oval 13"/>
            <p:cNvSpPr/>
            <p:nvPr/>
          </p:nvSpPr>
          <p:spPr>
            <a:xfrm>
              <a:off x="4445716" y="5059928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74579" y="3789240"/>
              <a:ext cx="331222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Acc</a:t>
              </a:r>
              <a:r>
                <a:rPr lang="en-US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Design Parameters:</a:t>
              </a:r>
            </a:p>
            <a:p>
              <a:pPr marL="285750" indent="-285750">
                <a:buFont typeface="Wingdings" charset="2"/>
                <a:buChar char="ü"/>
              </a:pPr>
              <a:r>
                <a:rPr lang="en-US" dirty="0" smtClean="0">
                  <a:latin typeface="Calibri Light"/>
                  <a:cs typeface="Calibri Light"/>
                </a:rPr>
                <a:t> Memory BW &lt;= </a:t>
              </a:r>
              <a:r>
                <a:rPr lang="en-US" sz="2200" b="1" dirty="0" smtClean="0">
                  <a:solidFill>
                    <a:srgbClr val="800000"/>
                  </a:solidFill>
                  <a:latin typeface="Calibri"/>
                  <a:cs typeface="Calibri"/>
                </a:rPr>
                <a:t>2</a:t>
              </a:r>
            </a:p>
            <a:p>
              <a:pPr marL="285750" indent="-285750">
                <a:buFont typeface="Wingdings" charset="2"/>
                <a:buChar char="ü"/>
              </a:pPr>
              <a:r>
                <a:rPr lang="zh-CN" altLang="en-US" sz="2200" b="1" dirty="0">
                  <a:latin typeface="Calibri"/>
                  <a:cs typeface="Calibri"/>
                </a:rPr>
                <a:t> </a:t>
              </a:r>
              <a:r>
                <a:rPr lang="en-US" sz="2200" b="1" dirty="0" smtClean="0">
                  <a:solidFill>
                    <a:srgbClr val="800000"/>
                  </a:solidFill>
                  <a:latin typeface="Calibri"/>
                  <a:cs typeface="Calibri"/>
                </a:rPr>
                <a:t>1</a:t>
              </a:r>
              <a:r>
                <a:rPr lang="en-US" sz="2200" b="1" dirty="0" smtClean="0">
                  <a:latin typeface="Calibri"/>
                  <a:cs typeface="Calibri"/>
                </a:rPr>
                <a:t> </a:t>
              </a:r>
              <a:r>
                <a:rPr lang="en-US" dirty="0" smtClean="0">
                  <a:latin typeface="Calibri Light"/>
                  <a:cs typeface="Calibri Light"/>
                </a:rPr>
                <a:t>Adder </a:t>
              </a: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Power-Performance per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9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Design Space of an Algorithm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2364192" y="2670170"/>
            <a:ext cx="2173334" cy="2481568"/>
          </a:xfrm>
          <a:custGeom>
            <a:avLst/>
            <a:gdLst>
              <a:gd name="connsiteX0" fmla="*/ 0 w 2562844"/>
              <a:gd name="connsiteY0" fmla="*/ 0 h 1327294"/>
              <a:gd name="connsiteX1" fmla="*/ 1040438 w 2562844"/>
              <a:gd name="connsiteY1" fmla="*/ 1147622 h 1327294"/>
              <a:gd name="connsiteX2" fmla="*/ 2562844 w 2562844"/>
              <a:gd name="connsiteY2" fmla="*/ 1323591 h 132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2844" h="1327294">
                <a:moveTo>
                  <a:pt x="0" y="0"/>
                </a:moveTo>
                <a:cubicBezTo>
                  <a:pt x="306648" y="463512"/>
                  <a:pt x="613297" y="927024"/>
                  <a:pt x="1040438" y="1147622"/>
                </a:cubicBezTo>
                <a:cubicBezTo>
                  <a:pt x="1467579" y="1368220"/>
                  <a:pt x="2562844" y="1323591"/>
                  <a:pt x="2562844" y="1323591"/>
                </a:cubicBezTo>
              </a:path>
            </a:pathLst>
          </a:custGeom>
          <a:ln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27325" y="5378523"/>
            <a:ext cx="286120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V="1">
            <a:off x="2034975" y="2738992"/>
            <a:ext cx="0" cy="263953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0" name="TextBox 289"/>
          <p:cNvSpPr txBox="1"/>
          <p:nvPr/>
        </p:nvSpPr>
        <p:spPr>
          <a:xfrm>
            <a:off x="4246801" y="5446728"/>
            <a:ext cx="89669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/>
                <a:cs typeface="Calibri Light"/>
              </a:rPr>
              <a:t>Cycle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1225826" y="2670170"/>
            <a:ext cx="77854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Calibri Light"/>
                <a:cs typeface="Calibri Light"/>
              </a:rPr>
              <a:t>Power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677847" y="3794804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2494240" y="3195983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48336" y="4779928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64656" y="3461703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45716" y="5059928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78536" y="3794804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70587" y="3023548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68245" y="3932519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943521" y="4354801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24682" y="3517213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032631" y="4613562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54750" y="4419089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68106" y="4613562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56466" y="3069453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46560" y="3888566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318287" y="2693087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461001" y="4207332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360055" y="2677784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038213" y="4207332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2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636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Functional Units Power Model</a:t>
            </a:r>
          </a:p>
          <a:p>
            <a:pPr lvl="1"/>
            <a:r>
              <a:rPr lang="en-US" dirty="0" err="1" smtClean="0"/>
              <a:t>Microbenchmarks</a:t>
            </a:r>
            <a:r>
              <a:rPr lang="en-US" dirty="0" smtClean="0"/>
              <a:t> characterize various FUs.</a:t>
            </a:r>
          </a:p>
          <a:p>
            <a:pPr lvl="1"/>
            <a:r>
              <a:rPr lang="en-US" dirty="0" smtClean="0"/>
              <a:t>Design Compiler with 40nm Standard Cell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92709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12857"/>
              </p:ext>
            </p:extLst>
          </p:nvPr>
        </p:nvGraphicFramePr>
        <p:xfrm>
          <a:off x="1789113" y="3273425"/>
          <a:ext cx="464661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Equation" r:id="rId6" imgW="2628900" imgH="393700" progId="Equation.3">
                  <p:embed/>
                </p:oleObj>
              </mc:Choice>
              <mc:Fallback>
                <p:oleObj name="Equation" r:id="rId6" imgW="2628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89113" y="3273425"/>
                        <a:ext cx="4646612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Content Placeholder 2"/>
          <p:cNvSpPr txBox="1">
            <a:spLocks/>
          </p:cNvSpPr>
          <p:nvPr/>
        </p:nvSpPr>
        <p:spPr>
          <a:xfrm>
            <a:off x="514350" y="4160384"/>
            <a:ext cx="8229600" cy="156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SRAM Power Model</a:t>
            </a:r>
          </a:p>
          <a:p>
            <a:pPr lvl="1"/>
            <a:r>
              <a:rPr lang="en-US" sz="2800" dirty="0"/>
              <a:t>Commercial register file and SRAM memory compilers with the same 40nm standard cell </a:t>
            </a:r>
            <a:r>
              <a:rPr lang="en-US" sz="2800" dirty="0" smtClean="0"/>
              <a:t>library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5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76" y="290100"/>
            <a:ext cx="8229600" cy="1143000"/>
          </a:xfrm>
          <a:effectLst/>
        </p:spPr>
        <p:txBody>
          <a:bodyPr/>
          <a:lstStyle/>
          <a:p>
            <a:r>
              <a:rPr lang="en-US" dirty="0" smtClean="0"/>
              <a:t>Aladdin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005" y="2821002"/>
            <a:ext cx="88517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C Code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86961" y="2667113"/>
            <a:ext cx="1141245" cy="646331"/>
            <a:chOff x="1281512" y="2763331"/>
            <a:chExt cx="1141245" cy="646331"/>
          </a:xfrm>
          <a:effectLst/>
        </p:grpSpPr>
        <p:sp>
          <p:nvSpPr>
            <p:cNvPr id="4" name="Rounded Rectangle 3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1169" y="2763332"/>
              <a:ext cx="1021934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Optimistic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IR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6745" y="2667110"/>
            <a:ext cx="1141245" cy="646331"/>
            <a:chOff x="1281512" y="2763331"/>
            <a:chExt cx="1141245" cy="646331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8634" y="2763332"/>
              <a:ext cx="68700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Initial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16179" y="2667111"/>
            <a:ext cx="1141245" cy="646331"/>
            <a:chOff x="1281512" y="2763331"/>
            <a:chExt cx="1141245" cy="646331"/>
          </a:xfrm>
          <a:effectLst/>
        </p:grpSpPr>
        <p:sp>
          <p:nvSpPr>
            <p:cNvPr id="15" name="Rounded Rectangle 14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98328" y="2763332"/>
              <a:ext cx="90762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Idealistic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680619" y="4264764"/>
            <a:ext cx="1306821" cy="902323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4328" y="4272416"/>
            <a:ext cx="12931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Program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17725" y="4265365"/>
            <a:ext cx="1327022" cy="902323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0729" y="4266710"/>
            <a:ext cx="134166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Resource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091861" y="4425102"/>
            <a:ext cx="1212013" cy="624521"/>
            <a:chOff x="1281512" y="2763331"/>
            <a:chExt cx="1141245" cy="646331"/>
          </a:xfrm>
          <a:solidFill>
            <a:srgbClr val="FFFFFF"/>
          </a:solidFill>
          <a:effectLst/>
        </p:grpSpPr>
        <p:sp>
          <p:nvSpPr>
            <p:cNvPr id="30" name="Rounded Rectangle 29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09122" y="2763333"/>
              <a:ext cx="1086037" cy="605198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Power/Area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cxnSp>
        <p:nvCxnSpPr>
          <p:cNvPr id="33" name="Straight Arrow Connector 32"/>
          <p:cNvCxnSpPr>
            <a:endCxn id="4" idx="1"/>
          </p:cNvCxnSpPr>
          <p:nvPr/>
        </p:nvCxnSpPr>
        <p:spPr>
          <a:xfrm>
            <a:off x="1242116" y="2990276"/>
            <a:ext cx="444845" cy="3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"/>
            <a:endCxn id="12" idx="1"/>
          </p:cNvCxnSpPr>
          <p:nvPr/>
        </p:nvCxnSpPr>
        <p:spPr>
          <a:xfrm flipV="1">
            <a:off x="2828206" y="2990276"/>
            <a:ext cx="348539" cy="3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2" idx="3"/>
            <a:endCxn id="15" idx="1"/>
          </p:cNvCxnSpPr>
          <p:nvPr/>
        </p:nvCxnSpPr>
        <p:spPr>
          <a:xfrm>
            <a:off x="4317990" y="2990276"/>
            <a:ext cx="398189" cy="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3"/>
            <a:endCxn id="27" idx="1"/>
          </p:cNvCxnSpPr>
          <p:nvPr/>
        </p:nvCxnSpPr>
        <p:spPr>
          <a:xfrm>
            <a:off x="3987440" y="4715926"/>
            <a:ext cx="330285" cy="60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5" idx="3"/>
            <a:endCxn id="19" idx="0"/>
          </p:cNvCxnSpPr>
          <p:nvPr/>
        </p:nvCxnSpPr>
        <p:spPr>
          <a:xfrm flipH="1">
            <a:off x="3340884" y="2990277"/>
            <a:ext cx="2516540" cy="1282139"/>
          </a:xfrm>
          <a:prstGeom prst="bentConnector4">
            <a:avLst>
              <a:gd name="adj1" fmla="val -9084"/>
              <a:gd name="adj2" fmla="val 42911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45440" y="203206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094790" y="2032070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09650" y="2057400"/>
            <a:ext cx="189445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Optimization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1" name="Straight Arrow Connector 80"/>
          <p:cNvCxnSpPr>
            <a:stCxn id="79" idx="1"/>
          </p:cNvCxnSpPr>
          <p:nvPr/>
        </p:nvCxnSpPr>
        <p:spPr>
          <a:xfrm flipH="1">
            <a:off x="1645440" y="2226677"/>
            <a:ext cx="1064210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3"/>
          </p:cNvCxnSpPr>
          <p:nvPr/>
        </p:nvCxnSpPr>
        <p:spPr>
          <a:xfrm>
            <a:off x="4604106" y="2226677"/>
            <a:ext cx="1453741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579751" y="539817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56335" y="5415574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114234" y="5592029"/>
            <a:ext cx="173896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Realization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7" name="Straight Arrow Connector 86"/>
          <p:cNvCxnSpPr>
            <a:stCxn id="86" idx="1"/>
          </p:cNvCxnSpPr>
          <p:nvPr/>
        </p:nvCxnSpPr>
        <p:spPr>
          <a:xfrm flipH="1">
            <a:off x="2579752" y="5761306"/>
            <a:ext cx="1534482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6" idx="3"/>
          </p:cNvCxnSpPr>
          <p:nvPr/>
        </p:nvCxnSpPr>
        <p:spPr>
          <a:xfrm>
            <a:off x="5853199" y="5761306"/>
            <a:ext cx="1703136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30" idx="3"/>
            <a:endCxn id="96" idx="1"/>
          </p:cNvCxnSpPr>
          <p:nvPr/>
        </p:nvCxnSpPr>
        <p:spPr>
          <a:xfrm>
            <a:off x="7303874" y="4737363"/>
            <a:ext cx="476422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780296" y="4568086"/>
            <a:ext cx="127148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Power/Area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02363" y="3663883"/>
            <a:ext cx="132769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Performance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02363" y="4104126"/>
            <a:ext cx="8436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Activity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63" name="Straight Arrow Connector 62"/>
          <p:cNvCxnSpPr>
            <a:stCxn id="27" idx="3"/>
            <a:endCxn id="31" idx="1"/>
          </p:cNvCxnSpPr>
          <p:nvPr/>
        </p:nvCxnSpPr>
        <p:spPr>
          <a:xfrm>
            <a:off x="5644747" y="4716527"/>
            <a:ext cx="476436" cy="96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6" idx="1"/>
          </p:cNvCxnSpPr>
          <p:nvPr/>
        </p:nvCxnSpPr>
        <p:spPr>
          <a:xfrm flipV="1">
            <a:off x="5814215" y="4273403"/>
            <a:ext cx="1988148" cy="443124"/>
          </a:xfrm>
          <a:prstGeom prst="bentConnector3">
            <a:avLst>
              <a:gd name="adj1" fmla="val 448"/>
            </a:avLst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8" idx="0"/>
            <a:endCxn id="97" idx="1"/>
          </p:cNvCxnSpPr>
          <p:nvPr/>
        </p:nvCxnSpPr>
        <p:spPr>
          <a:xfrm rot="5400000" flipH="1" flipV="1">
            <a:off x="6175188" y="2639535"/>
            <a:ext cx="433550" cy="2820800"/>
          </a:xfrm>
          <a:prstGeom prst="bentConnector2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0" y="4418480"/>
            <a:ext cx="1242116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800000"/>
                </a:solidFill>
                <a:latin typeface="Calibri"/>
                <a:cs typeface="Calibri"/>
              </a:rPr>
              <a:t>Acc</a:t>
            </a:r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 Design Parameters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89" name="Straight Arrow Connector 88"/>
          <p:cNvCxnSpPr>
            <a:stCxn id="82" idx="3"/>
            <a:endCxn id="18" idx="1"/>
          </p:cNvCxnSpPr>
          <p:nvPr/>
        </p:nvCxnSpPr>
        <p:spPr>
          <a:xfrm>
            <a:off x="1242116" y="4710868"/>
            <a:ext cx="1438503" cy="5058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Aladdin Validation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481" y="2754292"/>
            <a:ext cx="88517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00000"/>
                </a:solidFill>
                <a:latin typeface="Calibri"/>
                <a:cs typeface="Calibri"/>
              </a:rPr>
              <a:t>C Code</a:t>
            </a:r>
            <a:endParaRPr lang="en-US" sz="14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0937" y="2754292"/>
            <a:ext cx="2462785" cy="307777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Calibri"/>
                <a:cs typeface="Calibri"/>
              </a:rPr>
              <a:t>Power/Area       Performance</a:t>
            </a:r>
            <a:endParaRPr lang="en-US" sz="14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3172" y="1827927"/>
            <a:ext cx="4253557" cy="30777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Aladdin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4" name="Elbow Connector 13"/>
          <p:cNvCxnSpPr>
            <a:stCxn id="5" idx="0"/>
            <a:endCxn id="12" idx="1"/>
          </p:cNvCxnSpPr>
          <p:nvPr/>
        </p:nvCxnSpPr>
        <p:spPr>
          <a:xfrm rot="5400000" flipH="1" flipV="1">
            <a:off x="1011382" y="1822503"/>
            <a:ext cx="772476" cy="1091103"/>
          </a:xfrm>
          <a:prstGeom prst="bentConnector2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2" idx="3"/>
          </p:cNvCxnSpPr>
          <p:nvPr/>
        </p:nvCxnSpPr>
        <p:spPr>
          <a:xfrm>
            <a:off x="6196729" y="1981816"/>
            <a:ext cx="2057929" cy="772477"/>
          </a:xfrm>
          <a:prstGeom prst="bentConnector3">
            <a:avLst>
              <a:gd name="adj1" fmla="val 99442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92904" y="1981816"/>
            <a:ext cx="0" cy="772477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52069" y="3062068"/>
            <a:ext cx="7402589" cy="1459459"/>
            <a:chOff x="852069" y="3062068"/>
            <a:chExt cx="7402589" cy="1459459"/>
          </a:xfrm>
          <a:effectLst/>
        </p:grpSpPr>
        <p:sp>
          <p:nvSpPr>
            <p:cNvPr id="26" name="TextBox 25"/>
            <p:cNvSpPr txBox="1"/>
            <p:nvPr/>
          </p:nvSpPr>
          <p:spPr>
            <a:xfrm>
              <a:off x="5070321" y="4213750"/>
              <a:ext cx="1187004" cy="30777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Calibri Light"/>
                  <a:cs typeface="Calibri Light"/>
                </a:rPr>
                <a:t>ModelSim</a:t>
              </a:r>
              <a:endParaRPr lang="en-US" sz="1400" dirty="0">
                <a:latin typeface="Calibri Light"/>
                <a:cs typeface="Calibri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70321" y="3486808"/>
              <a:ext cx="1187004" cy="43088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>
                  <a:latin typeface="Calibri Light"/>
                  <a:cs typeface="Calibri Light"/>
                </a:rPr>
                <a:t>Design </a:t>
              </a:r>
            </a:p>
            <a:p>
              <a:pPr algn="ctr"/>
              <a:r>
                <a:rPr lang="en-US" sz="1400" dirty="0" smtClean="0">
                  <a:latin typeface="Calibri Light"/>
                  <a:cs typeface="Calibri Light"/>
                </a:rPr>
                <a:t>Compiler</a:t>
              </a:r>
              <a:endParaRPr lang="en-US" sz="1400" dirty="0">
                <a:latin typeface="Calibri Light"/>
                <a:cs typeface="Calibri Light"/>
              </a:endParaRPr>
            </a:p>
          </p:txBody>
        </p:sp>
        <p:cxnSp>
          <p:nvCxnSpPr>
            <p:cNvPr id="28" name="Elbow Connector 27"/>
            <p:cNvCxnSpPr>
              <a:stCxn id="26" idx="3"/>
            </p:cNvCxnSpPr>
            <p:nvPr/>
          </p:nvCxnSpPr>
          <p:spPr>
            <a:xfrm flipV="1">
              <a:off x="6257325" y="3062069"/>
              <a:ext cx="1997333" cy="1305570"/>
            </a:xfrm>
            <a:prstGeom prst="bentConnector3">
              <a:avLst>
                <a:gd name="adj1" fmla="val 100559"/>
              </a:avLst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7" idx="3"/>
            </p:cNvCxnSpPr>
            <p:nvPr/>
          </p:nvCxnSpPr>
          <p:spPr>
            <a:xfrm flipV="1">
              <a:off x="6257325" y="3062070"/>
              <a:ext cx="635579" cy="640182"/>
            </a:xfrm>
            <a:prstGeom prst="bentConnector2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5" idx="2"/>
              <a:endCxn id="67" idx="1"/>
            </p:cNvCxnSpPr>
            <p:nvPr/>
          </p:nvCxnSpPr>
          <p:spPr>
            <a:xfrm rot="16200000" flipH="1">
              <a:off x="1917009" y="1997128"/>
              <a:ext cx="957947" cy="3087827"/>
            </a:xfrm>
            <a:prstGeom prst="bentConnector2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67" idx="3"/>
              <a:endCxn id="27" idx="1"/>
            </p:cNvCxnSpPr>
            <p:nvPr/>
          </p:nvCxnSpPr>
          <p:spPr>
            <a:xfrm flipV="1">
              <a:off x="4727278" y="3702252"/>
              <a:ext cx="343043" cy="317764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endCxn id="26" idx="1"/>
            </p:cNvCxnSpPr>
            <p:nvPr/>
          </p:nvCxnSpPr>
          <p:spPr>
            <a:xfrm>
              <a:off x="4727278" y="4020016"/>
              <a:ext cx="343043" cy="34762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939896" y="3866127"/>
              <a:ext cx="78738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Calibri Light"/>
                  <a:cs typeface="Calibri Light"/>
                </a:rPr>
                <a:t>Verilog</a:t>
              </a:r>
              <a:endParaRPr lang="en-US" sz="1400" dirty="0">
                <a:latin typeface="Calibri Light"/>
                <a:cs typeface="Calibri Light"/>
              </a:endParaRPr>
            </a:p>
          </p:txBody>
        </p:sp>
        <p:cxnSp>
          <p:nvCxnSpPr>
            <p:cNvPr id="72" name="Straight Arrow Connector 71"/>
            <p:cNvCxnSpPr>
              <a:stCxn id="26" idx="0"/>
              <a:endCxn id="27" idx="2"/>
            </p:cNvCxnSpPr>
            <p:nvPr/>
          </p:nvCxnSpPr>
          <p:spPr>
            <a:xfrm flipV="1">
              <a:off x="5663823" y="3917695"/>
              <a:ext cx="0" cy="296055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663823" y="3917695"/>
              <a:ext cx="78738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 Light"/>
                  <a:cs typeface="Calibri Light"/>
                </a:rPr>
                <a:t>Activity</a:t>
              </a:r>
              <a:endParaRPr lang="en-US" sz="1400" dirty="0">
                <a:latin typeface="Calibri Light"/>
                <a:cs typeface="Calibri Light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4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Aladdin Validation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481" y="2754292"/>
            <a:ext cx="88517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00000"/>
                </a:solidFill>
                <a:latin typeface="Calibri"/>
                <a:cs typeface="Calibri"/>
              </a:rPr>
              <a:t>C Code</a:t>
            </a:r>
            <a:endParaRPr lang="en-US" sz="14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0937" y="2754292"/>
            <a:ext cx="2462785" cy="307777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Calibri"/>
                <a:cs typeface="Calibri"/>
              </a:rPr>
              <a:t>Power/Area       Performance</a:t>
            </a:r>
            <a:endParaRPr lang="en-US" sz="14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3172" y="1827927"/>
            <a:ext cx="4253557" cy="30777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Aladdin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4" name="Elbow Connector 13"/>
          <p:cNvCxnSpPr>
            <a:stCxn id="5" idx="0"/>
            <a:endCxn id="12" idx="1"/>
          </p:cNvCxnSpPr>
          <p:nvPr/>
        </p:nvCxnSpPr>
        <p:spPr>
          <a:xfrm rot="5400000" flipH="1" flipV="1">
            <a:off x="1011382" y="1822503"/>
            <a:ext cx="772476" cy="1091103"/>
          </a:xfrm>
          <a:prstGeom prst="bentConnector2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2" idx="3"/>
          </p:cNvCxnSpPr>
          <p:nvPr/>
        </p:nvCxnSpPr>
        <p:spPr>
          <a:xfrm>
            <a:off x="6196729" y="1981816"/>
            <a:ext cx="2057929" cy="772477"/>
          </a:xfrm>
          <a:prstGeom prst="bentConnector3">
            <a:avLst>
              <a:gd name="adj1" fmla="val 99442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92904" y="1981816"/>
            <a:ext cx="0" cy="772477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644811" y="3504074"/>
            <a:ext cx="1139892" cy="405493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 Light"/>
                <a:cs typeface="Calibri Light"/>
              </a:rPr>
              <a:t>RTL Designer</a:t>
            </a:r>
            <a:endParaRPr lang="en-US" sz="1400" dirty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644811" y="4174881"/>
            <a:ext cx="1143000" cy="405493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 Light"/>
                <a:cs typeface="Calibri Light"/>
              </a:rPr>
              <a:t>HLS C Tuning</a:t>
            </a:r>
            <a:endParaRPr lang="en-US" sz="1400" dirty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28313" y="4161924"/>
            <a:ext cx="735628" cy="43088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err="1" smtClean="0">
                <a:latin typeface="Calibri Light"/>
                <a:cs typeface="Calibri Light"/>
              </a:rPr>
              <a:t>Vivado</a:t>
            </a:r>
            <a:r>
              <a:rPr lang="en-US" sz="1400" dirty="0" smtClean="0">
                <a:latin typeface="Calibri Light"/>
                <a:cs typeface="Calibri Light"/>
              </a:rPr>
              <a:t> </a:t>
            </a:r>
          </a:p>
          <a:p>
            <a:pPr algn="ctr"/>
            <a:r>
              <a:rPr lang="en-US" sz="1400" dirty="0" smtClean="0">
                <a:latin typeface="Calibri Light"/>
                <a:cs typeface="Calibri Light"/>
              </a:rPr>
              <a:t>HLS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0321" y="4213750"/>
            <a:ext cx="1187004" cy="30777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Calibri Light"/>
                <a:cs typeface="Calibri Light"/>
              </a:rPr>
              <a:t>ModelSim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0321" y="3486808"/>
            <a:ext cx="1187004" cy="43088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Design </a:t>
            </a:r>
          </a:p>
          <a:p>
            <a:pPr algn="ctr"/>
            <a:r>
              <a:rPr lang="en-US" sz="1400" dirty="0" smtClean="0">
                <a:latin typeface="Calibri Light"/>
                <a:cs typeface="Calibri Light"/>
              </a:rPr>
              <a:t>Compiler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28" name="Elbow Connector 27"/>
          <p:cNvCxnSpPr>
            <a:stCxn id="26" idx="3"/>
          </p:cNvCxnSpPr>
          <p:nvPr/>
        </p:nvCxnSpPr>
        <p:spPr>
          <a:xfrm flipV="1">
            <a:off x="6257325" y="3062069"/>
            <a:ext cx="1997333" cy="1305570"/>
          </a:xfrm>
          <a:prstGeom prst="bentConnector3">
            <a:avLst>
              <a:gd name="adj1" fmla="val 100559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7" idx="3"/>
          </p:cNvCxnSpPr>
          <p:nvPr/>
        </p:nvCxnSpPr>
        <p:spPr>
          <a:xfrm flipV="1">
            <a:off x="6257325" y="3062070"/>
            <a:ext cx="635579" cy="640182"/>
          </a:xfrm>
          <a:prstGeom prst="bentConnector2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5" idx="2"/>
          </p:cNvCxnSpPr>
          <p:nvPr/>
        </p:nvCxnSpPr>
        <p:spPr>
          <a:xfrm rot="16200000" flipH="1">
            <a:off x="580756" y="3333381"/>
            <a:ext cx="985213" cy="442587"/>
          </a:xfrm>
          <a:prstGeom prst="bentConnector3">
            <a:avLst>
              <a:gd name="adj1" fmla="val 99700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2" idx="2"/>
          </p:cNvCxnSpPr>
          <p:nvPr/>
        </p:nvCxnSpPr>
        <p:spPr>
          <a:xfrm flipV="1">
            <a:off x="1294656" y="3706821"/>
            <a:ext cx="350155" cy="340462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4" idx="2"/>
          </p:cNvCxnSpPr>
          <p:nvPr/>
        </p:nvCxnSpPr>
        <p:spPr>
          <a:xfrm>
            <a:off x="1294656" y="4047283"/>
            <a:ext cx="350155" cy="33034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2" idx="6"/>
            <a:endCxn id="27" idx="1"/>
          </p:cNvCxnSpPr>
          <p:nvPr/>
        </p:nvCxnSpPr>
        <p:spPr>
          <a:xfrm flipV="1">
            <a:off x="2784703" y="3702252"/>
            <a:ext cx="2285618" cy="4569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4" idx="6"/>
            <a:endCxn id="25" idx="1"/>
          </p:cNvCxnSpPr>
          <p:nvPr/>
        </p:nvCxnSpPr>
        <p:spPr>
          <a:xfrm flipV="1">
            <a:off x="2787811" y="4377368"/>
            <a:ext cx="240502" cy="26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5" idx="3"/>
            <a:endCxn id="26" idx="1"/>
          </p:cNvCxnSpPr>
          <p:nvPr/>
        </p:nvCxnSpPr>
        <p:spPr>
          <a:xfrm flipV="1">
            <a:off x="3763941" y="4367639"/>
            <a:ext cx="1306380" cy="9729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27" idx="1"/>
          </p:cNvCxnSpPr>
          <p:nvPr/>
        </p:nvCxnSpPr>
        <p:spPr>
          <a:xfrm flipV="1">
            <a:off x="4613120" y="3702252"/>
            <a:ext cx="457201" cy="675376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26" idx="1"/>
          </p:cNvCxnSpPr>
          <p:nvPr/>
        </p:nvCxnSpPr>
        <p:spPr>
          <a:xfrm>
            <a:off x="4613120" y="3706821"/>
            <a:ext cx="457201" cy="660818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939896" y="3866127"/>
            <a:ext cx="787382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Calibri Light"/>
                <a:cs typeface="Calibri Light"/>
              </a:rPr>
              <a:t>Verilog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72" name="Straight Arrow Connector 71"/>
          <p:cNvCxnSpPr>
            <a:stCxn id="26" idx="0"/>
            <a:endCxn id="27" idx="2"/>
          </p:cNvCxnSpPr>
          <p:nvPr/>
        </p:nvCxnSpPr>
        <p:spPr>
          <a:xfrm flipV="1">
            <a:off x="5663823" y="3917695"/>
            <a:ext cx="0" cy="29605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663823" y="3917695"/>
            <a:ext cx="787382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Activity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3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ea_ff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3" y="4646943"/>
            <a:ext cx="7189470" cy="1691640"/>
          </a:xfrm>
          <a:prstGeom prst="rect">
            <a:avLst/>
          </a:prstGeom>
        </p:spPr>
      </p:pic>
      <p:pic>
        <p:nvPicPr>
          <p:cNvPr id="6" name="Picture 5" descr="power_ff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3" y="2955303"/>
            <a:ext cx="7189470" cy="1691640"/>
          </a:xfrm>
          <a:prstGeom prst="rect">
            <a:avLst/>
          </a:prstGeom>
        </p:spPr>
      </p:pic>
      <p:pic>
        <p:nvPicPr>
          <p:cNvPr id="4" name="Picture 3" descr="perf_ff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3" y="1212498"/>
            <a:ext cx="7189470" cy="1691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Aladdin Validation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27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945942" y="2717323"/>
            <a:ext cx="2134188" cy="2020175"/>
            <a:chOff x="2027325" y="2670170"/>
            <a:chExt cx="2861205" cy="2708353"/>
          </a:xfrm>
          <a:effectLst/>
        </p:grpSpPr>
        <p:sp>
          <p:nvSpPr>
            <p:cNvPr id="35" name="Freeform 34"/>
            <p:cNvSpPr/>
            <p:nvPr/>
          </p:nvSpPr>
          <p:spPr>
            <a:xfrm>
              <a:off x="2364192" y="2670170"/>
              <a:ext cx="2173334" cy="2481568"/>
            </a:xfrm>
            <a:custGeom>
              <a:avLst/>
              <a:gdLst>
                <a:gd name="connsiteX0" fmla="*/ 0 w 2562844"/>
                <a:gd name="connsiteY0" fmla="*/ 0 h 1327294"/>
                <a:gd name="connsiteX1" fmla="*/ 1040438 w 2562844"/>
                <a:gd name="connsiteY1" fmla="*/ 1147622 h 1327294"/>
                <a:gd name="connsiteX2" fmla="*/ 2562844 w 2562844"/>
                <a:gd name="connsiteY2" fmla="*/ 1323591 h 132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2844" h="1327294">
                  <a:moveTo>
                    <a:pt x="0" y="0"/>
                  </a:moveTo>
                  <a:cubicBezTo>
                    <a:pt x="306648" y="463512"/>
                    <a:pt x="613297" y="927024"/>
                    <a:pt x="1040438" y="1147622"/>
                  </a:cubicBezTo>
                  <a:cubicBezTo>
                    <a:pt x="1467579" y="1368220"/>
                    <a:pt x="2562844" y="1323591"/>
                    <a:pt x="2562844" y="1323591"/>
                  </a:cubicBezTo>
                </a:path>
              </a:pathLst>
            </a:custGeom>
            <a:ln>
              <a:solidFill>
                <a:srgbClr val="8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2027325" y="5378523"/>
              <a:ext cx="2861205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034975" y="2738992"/>
              <a:ext cx="0" cy="263953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2677847" y="3794804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494240" y="3195983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248336" y="4779928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964656" y="3461703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445716" y="5059928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078536" y="3794804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70587" y="3023548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268245" y="3932519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943521" y="4354801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524682" y="3517213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032631" y="4613562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654750" y="4419089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568106" y="4613562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056466" y="3069453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746560" y="3888566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318287" y="2693087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4461001" y="4207332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360055" y="2677784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4038213" y="4207332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2376874" y="4737498"/>
            <a:ext cx="1032587" cy="413522"/>
          </a:xfrm>
          <a:prstGeom prst="ellipse">
            <a:avLst/>
          </a:prstGeom>
          <a:noFill/>
          <a:ln w="19050" cmpd="sng">
            <a:solidFill>
              <a:srgbClr val="9712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000000"/>
                </a:solidFill>
              </a:ln>
            </a:endParaRPr>
          </a:p>
        </p:txBody>
      </p:sp>
      <p:sp>
        <p:nvSpPr>
          <p:cNvPr id="39" name="Oval 38"/>
          <p:cNvSpPr/>
          <p:nvPr/>
        </p:nvSpPr>
        <p:spPr>
          <a:xfrm>
            <a:off x="2376874" y="2955303"/>
            <a:ext cx="1032587" cy="413522"/>
          </a:xfrm>
          <a:prstGeom prst="ellipse">
            <a:avLst/>
          </a:prstGeom>
          <a:noFill/>
          <a:ln w="19050" cmpd="sng">
            <a:solidFill>
              <a:srgbClr val="9712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000000"/>
                </a:solidFill>
              </a:ln>
            </a:endParaRPr>
          </a:p>
        </p:txBody>
      </p:sp>
      <p:sp>
        <p:nvSpPr>
          <p:cNvPr id="59" name="Oval 58"/>
          <p:cNvSpPr/>
          <p:nvPr/>
        </p:nvSpPr>
        <p:spPr>
          <a:xfrm>
            <a:off x="2376874" y="1195874"/>
            <a:ext cx="1032587" cy="413522"/>
          </a:xfrm>
          <a:prstGeom prst="ellipse">
            <a:avLst/>
          </a:prstGeom>
          <a:noFill/>
          <a:ln w="19050" cmpd="sng">
            <a:solidFill>
              <a:srgbClr val="9712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4205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er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9" y="1212527"/>
            <a:ext cx="7189470" cy="1691640"/>
          </a:xfrm>
          <a:prstGeom prst="rect">
            <a:avLst/>
          </a:prstGeom>
        </p:spPr>
      </p:pic>
      <p:pic>
        <p:nvPicPr>
          <p:cNvPr id="12" name="Picture 11" descr="are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2" y="4640882"/>
            <a:ext cx="7189470" cy="1691640"/>
          </a:xfrm>
          <a:prstGeom prst="rect">
            <a:avLst/>
          </a:prstGeom>
        </p:spPr>
      </p:pic>
      <p:pic>
        <p:nvPicPr>
          <p:cNvPr id="11" name="Picture 10" descr="powe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2" y="2959011"/>
            <a:ext cx="7189470" cy="1691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Aladdin Validation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28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805874" y="1212527"/>
            <a:ext cx="1032587" cy="3924329"/>
            <a:chOff x="5805874" y="1212527"/>
            <a:chExt cx="1032587" cy="3924329"/>
          </a:xfrm>
        </p:grpSpPr>
        <p:sp>
          <p:nvSpPr>
            <p:cNvPr id="13" name="Oval 12"/>
            <p:cNvSpPr/>
            <p:nvPr/>
          </p:nvSpPr>
          <p:spPr>
            <a:xfrm>
              <a:off x="5805874" y="1212527"/>
              <a:ext cx="1032587" cy="413522"/>
            </a:xfrm>
            <a:prstGeom prst="ellipse">
              <a:avLst/>
            </a:prstGeom>
            <a:noFill/>
            <a:ln w="19050" cmpd="sng">
              <a:solidFill>
                <a:srgbClr val="97121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 cmpd="sng"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805874" y="2959011"/>
              <a:ext cx="1032587" cy="413522"/>
            </a:xfrm>
            <a:prstGeom prst="ellipse">
              <a:avLst/>
            </a:prstGeom>
            <a:noFill/>
            <a:ln w="19050" cmpd="sng">
              <a:solidFill>
                <a:srgbClr val="97121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 cmpd="sng"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805874" y="4723334"/>
              <a:ext cx="1032587" cy="413522"/>
            </a:xfrm>
            <a:prstGeom prst="ellipse">
              <a:avLst/>
            </a:prstGeom>
            <a:noFill/>
            <a:ln w="19050" cmpd="sng">
              <a:solidFill>
                <a:srgbClr val="97121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 cmpd="sng">
                  <a:solidFill>
                    <a:srgbClr val="00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69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Aladdin enables rapid design space exploration for accelerators.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481" y="3371684"/>
            <a:ext cx="88517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800000"/>
                </a:solidFill>
                <a:latin typeface="Calibri Light"/>
                <a:cs typeface="Calibri Light"/>
              </a:rPr>
              <a:t>C Code</a:t>
            </a:r>
            <a:endParaRPr lang="en-US" sz="1400" dirty="0">
              <a:solidFill>
                <a:srgbClr val="800000"/>
              </a:solidFill>
              <a:latin typeface="Calibri Light"/>
              <a:cs typeface="Calibri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0937" y="3371684"/>
            <a:ext cx="2462785" cy="307777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  <a:latin typeface="Calibri Light"/>
                <a:cs typeface="Calibri Light"/>
              </a:rPr>
              <a:t>Power/Area       Performance</a:t>
            </a:r>
            <a:endParaRPr lang="en-US" sz="1400" dirty="0">
              <a:solidFill>
                <a:srgbClr val="800000"/>
              </a:solidFill>
              <a:latin typeface="Calibri Light"/>
              <a:cs typeface="Calibri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3172" y="2445319"/>
            <a:ext cx="4253557" cy="30777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Aladdin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4" name="Elbow Connector 13"/>
          <p:cNvCxnSpPr>
            <a:stCxn id="5" idx="0"/>
            <a:endCxn id="12" idx="1"/>
          </p:cNvCxnSpPr>
          <p:nvPr/>
        </p:nvCxnSpPr>
        <p:spPr>
          <a:xfrm rot="5400000" flipH="1" flipV="1">
            <a:off x="1011382" y="2439895"/>
            <a:ext cx="772476" cy="1091103"/>
          </a:xfrm>
          <a:prstGeom prst="bentConnector2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2" idx="3"/>
          </p:cNvCxnSpPr>
          <p:nvPr/>
        </p:nvCxnSpPr>
        <p:spPr>
          <a:xfrm>
            <a:off x="6196729" y="2599208"/>
            <a:ext cx="2057929" cy="772477"/>
          </a:xfrm>
          <a:prstGeom prst="bentConnector3">
            <a:avLst>
              <a:gd name="adj1" fmla="val 99442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92904" y="2599208"/>
            <a:ext cx="0" cy="772477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644811" y="4121466"/>
            <a:ext cx="1139892" cy="405493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 Light"/>
                <a:cs typeface="Calibri Light"/>
              </a:rPr>
              <a:t>RTL Designer</a:t>
            </a:r>
            <a:endParaRPr lang="en-US" sz="1400" dirty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644811" y="4792273"/>
            <a:ext cx="1143000" cy="405493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 Light"/>
                <a:cs typeface="Calibri Light"/>
              </a:rPr>
              <a:t>HLS C Tuning</a:t>
            </a:r>
            <a:endParaRPr lang="en-US" sz="1400" dirty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28313" y="4779316"/>
            <a:ext cx="735628" cy="43088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err="1" smtClean="0">
                <a:latin typeface="Calibri Light"/>
                <a:cs typeface="Calibri Light"/>
              </a:rPr>
              <a:t>Vivado</a:t>
            </a:r>
            <a:r>
              <a:rPr lang="en-US" sz="1400" dirty="0" smtClean="0">
                <a:latin typeface="Calibri Light"/>
                <a:cs typeface="Calibri Light"/>
              </a:rPr>
              <a:t> </a:t>
            </a:r>
          </a:p>
          <a:p>
            <a:pPr algn="ctr"/>
            <a:r>
              <a:rPr lang="en-US" sz="1400" dirty="0" smtClean="0">
                <a:latin typeface="Calibri Light"/>
                <a:cs typeface="Calibri Light"/>
              </a:rPr>
              <a:t>HLS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0321" y="4831142"/>
            <a:ext cx="1187004" cy="30777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Calibri Light"/>
                <a:cs typeface="Calibri Light"/>
              </a:rPr>
              <a:t>ModelSim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0321" y="4104200"/>
            <a:ext cx="1187004" cy="43088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Design </a:t>
            </a:r>
          </a:p>
          <a:p>
            <a:pPr algn="ctr"/>
            <a:r>
              <a:rPr lang="en-US" sz="1400" dirty="0" smtClean="0">
                <a:latin typeface="Calibri Light"/>
                <a:cs typeface="Calibri Light"/>
              </a:rPr>
              <a:t>Compiler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28" name="Elbow Connector 27"/>
          <p:cNvCxnSpPr>
            <a:stCxn id="26" idx="3"/>
          </p:cNvCxnSpPr>
          <p:nvPr/>
        </p:nvCxnSpPr>
        <p:spPr>
          <a:xfrm flipV="1">
            <a:off x="6257325" y="3679461"/>
            <a:ext cx="1997333" cy="1305570"/>
          </a:xfrm>
          <a:prstGeom prst="bentConnector3">
            <a:avLst>
              <a:gd name="adj1" fmla="val 100559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7" idx="3"/>
          </p:cNvCxnSpPr>
          <p:nvPr/>
        </p:nvCxnSpPr>
        <p:spPr>
          <a:xfrm flipV="1">
            <a:off x="6257325" y="3679462"/>
            <a:ext cx="635579" cy="640182"/>
          </a:xfrm>
          <a:prstGeom prst="bentConnector2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5" idx="2"/>
          </p:cNvCxnSpPr>
          <p:nvPr/>
        </p:nvCxnSpPr>
        <p:spPr>
          <a:xfrm rot="16200000" flipH="1">
            <a:off x="580756" y="3950773"/>
            <a:ext cx="985213" cy="442587"/>
          </a:xfrm>
          <a:prstGeom prst="bentConnector3">
            <a:avLst>
              <a:gd name="adj1" fmla="val 99700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2" idx="2"/>
          </p:cNvCxnSpPr>
          <p:nvPr/>
        </p:nvCxnSpPr>
        <p:spPr>
          <a:xfrm flipV="1">
            <a:off x="1294656" y="4324213"/>
            <a:ext cx="350155" cy="340462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4" idx="2"/>
          </p:cNvCxnSpPr>
          <p:nvPr/>
        </p:nvCxnSpPr>
        <p:spPr>
          <a:xfrm>
            <a:off x="1294656" y="4664675"/>
            <a:ext cx="350155" cy="33034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2" idx="6"/>
            <a:endCxn id="27" idx="1"/>
          </p:cNvCxnSpPr>
          <p:nvPr/>
        </p:nvCxnSpPr>
        <p:spPr>
          <a:xfrm flipV="1">
            <a:off x="2784703" y="4319644"/>
            <a:ext cx="2285618" cy="4569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4" idx="6"/>
            <a:endCxn id="25" idx="1"/>
          </p:cNvCxnSpPr>
          <p:nvPr/>
        </p:nvCxnSpPr>
        <p:spPr>
          <a:xfrm flipV="1">
            <a:off x="2787811" y="4994760"/>
            <a:ext cx="240502" cy="26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5" idx="3"/>
            <a:endCxn id="26" idx="1"/>
          </p:cNvCxnSpPr>
          <p:nvPr/>
        </p:nvCxnSpPr>
        <p:spPr>
          <a:xfrm flipV="1">
            <a:off x="3763941" y="4985031"/>
            <a:ext cx="1306380" cy="9729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27" idx="1"/>
          </p:cNvCxnSpPr>
          <p:nvPr/>
        </p:nvCxnSpPr>
        <p:spPr>
          <a:xfrm flipV="1">
            <a:off x="4613120" y="4319644"/>
            <a:ext cx="457201" cy="675376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26" idx="1"/>
          </p:cNvCxnSpPr>
          <p:nvPr/>
        </p:nvCxnSpPr>
        <p:spPr>
          <a:xfrm>
            <a:off x="4613120" y="4324213"/>
            <a:ext cx="457201" cy="660818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939896" y="4483519"/>
            <a:ext cx="787382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Calibri Light"/>
                <a:cs typeface="Calibri Light"/>
              </a:rPr>
              <a:t>Verilog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72" name="Straight Arrow Connector 71"/>
          <p:cNvCxnSpPr>
            <a:stCxn id="26" idx="0"/>
            <a:endCxn id="27" idx="2"/>
          </p:cNvCxnSpPr>
          <p:nvPr/>
        </p:nvCxnSpPr>
        <p:spPr>
          <a:xfrm flipV="1">
            <a:off x="5663823" y="4535087"/>
            <a:ext cx="0" cy="29605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663823" y="4535087"/>
            <a:ext cx="787382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Activity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29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17217" y="2035030"/>
            <a:ext cx="8069584" cy="102762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7 </a:t>
            </a:r>
            <a:r>
              <a:rPr lang="en-US" sz="3600" dirty="0" err="1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mins</a:t>
            </a:r>
            <a:endParaRPr lang="en-US" sz="3600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7216" y="4012265"/>
            <a:ext cx="8069584" cy="1329461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52 hours</a:t>
            </a:r>
            <a:endParaRPr lang="en-US" sz="3600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30" name="Picture 29" descr="smiley-f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05" y="2032183"/>
            <a:ext cx="2151840" cy="1490149"/>
          </a:xfrm>
          <a:prstGeom prst="rect">
            <a:avLst/>
          </a:prstGeom>
          <a:effectLst/>
        </p:spPr>
      </p:pic>
      <p:pic>
        <p:nvPicPr>
          <p:cNvPr id="33" name="Picture 32" descr="4850663152_thumbs_down_xlarg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34" y="4012265"/>
            <a:ext cx="1679506" cy="157873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4923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602034" y="2365914"/>
            <a:ext cx="3962400" cy="190500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12243" y="2438210"/>
            <a:ext cx="3599791" cy="1680304"/>
            <a:chOff x="2997854" y="2438210"/>
            <a:chExt cx="3599791" cy="1680304"/>
          </a:xfrm>
        </p:grpSpPr>
        <p:sp>
          <p:nvSpPr>
            <p:cNvPr id="25" name="Rounded Rectangle 24"/>
            <p:cNvSpPr/>
            <p:nvPr/>
          </p:nvSpPr>
          <p:spPr>
            <a:xfrm>
              <a:off x="5149845" y="2823114"/>
              <a:ext cx="1447800" cy="1066800"/>
            </a:xfrm>
            <a:prstGeom prst="roundRect">
              <a:avLst/>
            </a:prstGeom>
            <a:solidFill>
              <a:srgbClr val="99CC66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Private L1/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Scratchpad</a:t>
              </a:r>
              <a:endParaRPr lang="en-US" sz="16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28" name="Elbow Connector 27"/>
            <p:cNvCxnSpPr>
              <a:stCxn id="23" idx="0"/>
              <a:endCxn id="25" idx="0"/>
            </p:cNvCxnSpPr>
            <p:nvPr/>
          </p:nvCxnSpPr>
          <p:spPr>
            <a:xfrm rot="5400000" flipH="1" flipV="1">
              <a:off x="4902195" y="1851564"/>
              <a:ext cx="12700" cy="1943100"/>
            </a:xfrm>
            <a:prstGeom prst="bentConnector3">
              <a:avLst>
                <a:gd name="adj1" fmla="val 1800000"/>
              </a:avLst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997854" y="2438210"/>
              <a:ext cx="854220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/>
                  <a:cs typeface="Calibri"/>
                </a:rPr>
                <a:t>Aladdin</a:t>
              </a:r>
              <a:endParaRPr lang="en-US" sz="1600" b="1" dirty="0">
                <a:latin typeface="Calibri"/>
                <a:cs typeface="Calibri"/>
              </a:endParaRPr>
            </a:p>
          </p:txBody>
        </p:sp>
        <p:cxnSp>
          <p:nvCxnSpPr>
            <p:cNvPr id="57" name="Elbow Connector 56"/>
            <p:cNvCxnSpPr>
              <a:endCxn id="25" idx="2"/>
            </p:cNvCxnSpPr>
            <p:nvPr/>
          </p:nvCxnSpPr>
          <p:spPr>
            <a:xfrm flipV="1">
              <a:off x="3930645" y="3889914"/>
              <a:ext cx="1943100" cy="228600"/>
            </a:xfrm>
            <a:prstGeom prst="bentConnector2">
              <a:avLst/>
            </a:prstGeom>
            <a:ln w="28575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apezoid 22"/>
            <p:cNvSpPr/>
            <p:nvPr/>
          </p:nvSpPr>
          <p:spPr>
            <a:xfrm>
              <a:off x="3016245" y="2823114"/>
              <a:ext cx="1828800" cy="1066800"/>
            </a:xfrm>
            <a:prstGeom prst="trapezoid">
              <a:avLst/>
            </a:prstGeom>
            <a:solidFill>
              <a:srgbClr val="FFCC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Accelerator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Specific</a:t>
              </a:r>
            </a:p>
            <a:p>
              <a:pPr algn="ctr"/>
              <a:r>
                <a:rPr lang="en-US" sz="16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Datapath</a:t>
              </a:r>
              <a:endParaRPr lang="en-US" sz="16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930645" y="3889914"/>
              <a:ext cx="0" cy="2286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705277" y="1562696"/>
            <a:ext cx="2634155" cy="1266768"/>
            <a:chOff x="4786512" y="1621310"/>
            <a:chExt cx="2634155" cy="1266768"/>
          </a:xfrm>
        </p:grpSpPr>
        <p:sp>
          <p:nvSpPr>
            <p:cNvPr id="12" name="TextBox 11"/>
            <p:cNvSpPr txBox="1"/>
            <p:nvPr/>
          </p:nvSpPr>
          <p:spPr>
            <a:xfrm>
              <a:off x="4786512" y="1621310"/>
              <a:ext cx="2634155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Shared Memory/Interconnect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6103590" y="2206086"/>
              <a:ext cx="0" cy="68199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10071" y="2442114"/>
            <a:ext cx="2291963" cy="1669197"/>
            <a:chOff x="233900" y="2442114"/>
            <a:chExt cx="2553745" cy="1669197"/>
          </a:xfrm>
        </p:grpSpPr>
        <p:sp>
          <p:nvSpPr>
            <p:cNvPr id="5" name="TextBox 4"/>
            <p:cNvSpPr txBox="1"/>
            <p:nvPr/>
          </p:nvSpPr>
          <p:spPr>
            <a:xfrm>
              <a:off x="1265386" y="2442114"/>
              <a:ext cx="1156787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Unmodified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C-Code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900" y="3280314"/>
              <a:ext cx="2514600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Accelerator Design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Parameters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(e.g., # FU, </a:t>
              </a:r>
              <a:r>
                <a:rPr lang="en-US" sz="1600" dirty="0" err="1" smtClean="0">
                  <a:latin typeface="Calibri Light"/>
                  <a:cs typeface="Calibri Light"/>
                </a:rPr>
                <a:t>mem</a:t>
              </a:r>
              <a:r>
                <a:rPr lang="en-US" sz="1600" dirty="0" smtClean="0">
                  <a:latin typeface="Calibri Light"/>
                  <a:cs typeface="Calibri Light"/>
                </a:rPr>
                <a:t>. BW)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367500" y="2823114"/>
              <a:ext cx="42014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367500" y="3737514"/>
              <a:ext cx="42014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564434" y="2607487"/>
            <a:ext cx="1967406" cy="1282427"/>
            <a:chOff x="6750045" y="2607487"/>
            <a:chExt cx="1967406" cy="1282427"/>
          </a:xfrm>
        </p:grpSpPr>
        <p:sp>
          <p:nvSpPr>
            <p:cNvPr id="7" name="TextBox 6"/>
            <p:cNvSpPr txBox="1"/>
            <p:nvPr/>
          </p:nvSpPr>
          <p:spPr>
            <a:xfrm>
              <a:off x="7472900" y="2607487"/>
              <a:ext cx="115338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/>
                  <a:cs typeface="Calibri Light"/>
                </a:rPr>
                <a:t>Power/Area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72900" y="3551360"/>
              <a:ext cx="124455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/>
                  <a:cs typeface="Calibri Light"/>
                </a:rPr>
                <a:t>Performance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750045" y="2823114"/>
              <a:ext cx="685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750045" y="3737514"/>
              <a:ext cx="685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87867" y="4270914"/>
            <a:ext cx="4215531" cy="1315709"/>
            <a:chOff x="12025" y="4270914"/>
            <a:chExt cx="4215531" cy="1315709"/>
          </a:xfrm>
        </p:grpSpPr>
        <p:sp>
          <p:nvSpPr>
            <p:cNvPr id="81" name="Bent Arrow 80"/>
            <p:cNvSpPr/>
            <p:nvPr/>
          </p:nvSpPr>
          <p:spPr>
            <a:xfrm rot="10800000">
              <a:off x="3504701" y="4270914"/>
              <a:ext cx="722855" cy="762744"/>
            </a:xfrm>
            <a:prstGeom prst="bentArrow">
              <a:avLst>
                <a:gd name="adj1" fmla="val 25000"/>
                <a:gd name="adj2" fmla="val 30322"/>
                <a:gd name="adj3" fmla="val 25000"/>
                <a:gd name="adj4" fmla="val 53216"/>
              </a:avLst>
            </a:prstGeom>
            <a:solidFill>
              <a:srgbClr val="FF99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2025" y="4663293"/>
              <a:ext cx="3962400" cy="9233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“Accelerator Simulator” 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Design Accelerator-Rich </a:t>
              </a:r>
              <a:r>
                <a:rPr lang="en-US" dirty="0" err="1" smtClean="0">
                  <a:latin typeface="Calibri Light"/>
                  <a:cs typeface="Calibri Light"/>
                </a:rPr>
                <a:t>SoC</a:t>
              </a:r>
              <a:r>
                <a:rPr lang="en-US" dirty="0" smtClean="0">
                  <a:latin typeface="Calibri Light"/>
                  <a:cs typeface="Calibri Light"/>
                </a:rPr>
                <a:t>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Fabrics and Memory Systems</a:t>
              </a:r>
              <a:endParaRPr lang="en-US" dirty="0">
                <a:latin typeface="Calibri Light"/>
                <a:cs typeface="Calibri Ligh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00763" y="5602060"/>
            <a:ext cx="2680279" cy="769441"/>
            <a:chOff x="824921" y="5674630"/>
            <a:chExt cx="2680279" cy="769441"/>
          </a:xfrm>
        </p:grpSpPr>
        <p:sp>
          <p:nvSpPr>
            <p:cNvPr id="39" name="TextBox 38"/>
            <p:cNvSpPr txBox="1"/>
            <p:nvPr/>
          </p:nvSpPr>
          <p:spPr>
            <a:xfrm>
              <a:off x="1030241" y="5674630"/>
              <a:ext cx="2474959" cy="7694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Calibri"/>
                  <a:cs typeface="Calibri"/>
                </a:rPr>
                <a:t>Flexibility </a:t>
              </a:r>
            </a:p>
            <a:p>
              <a:r>
                <a:rPr lang="en-US" sz="2200" b="1" dirty="0" smtClean="0">
                  <a:latin typeface="Calibri"/>
                  <a:cs typeface="Calibri"/>
                </a:rPr>
                <a:t>Programmability</a:t>
              </a:r>
              <a:endParaRPr lang="en-US" sz="2200" b="1" dirty="0">
                <a:latin typeface="Calibri"/>
                <a:cs typeface="Calibri"/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 rot="10800000">
              <a:off x="824922" y="6100678"/>
              <a:ext cx="205022" cy="254612"/>
            </a:xfrm>
            <a:prstGeom prst="downArrow">
              <a:avLst/>
            </a:prstGeom>
            <a:solidFill>
              <a:srgbClr val="00A1F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Down Arrow 41"/>
            <p:cNvSpPr/>
            <p:nvPr/>
          </p:nvSpPr>
          <p:spPr>
            <a:xfrm rot="10800000">
              <a:off x="824921" y="5750368"/>
              <a:ext cx="205022" cy="254612"/>
            </a:xfrm>
            <a:prstGeom prst="downArrow">
              <a:avLst/>
            </a:prstGeom>
            <a:solidFill>
              <a:srgbClr val="00A1F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libri Light"/>
                <a:cs typeface="Calibri Light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701209" y="745219"/>
            <a:ext cx="741497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sz="3800" dirty="0" smtClean="0"/>
              <a:t>Aladdin: A pre-RTL, Power-Performance Accelerator Simulator</a:t>
            </a:r>
            <a:br>
              <a:rPr lang="en-US" sz="3800" dirty="0" smtClean="0"/>
            </a:br>
            <a:endParaRPr lang="en-US" sz="3800" dirty="0"/>
          </a:p>
        </p:txBody>
      </p:sp>
      <p:pic>
        <p:nvPicPr>
          <p:cNvPr id="44" name="Picture 43" descr="aladdin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" y="382892"/>
            <a:ext cx="1371600" cy="11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9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Algorithm Choices</a:t>
            </a:r>
          </a:p>
          <a:p>
            <a:pPr lvl="1"/>
            <a:r>
              <a:rPr lang="en-US" dirty="0" smtClean="0"/>
              <a:t>Aladdin generates a design space per algorithm</a:t>
            </a:r>
          </a:p>
          <a:p>
            <a:pPr lvl="1"/>
            <a:r>
              <a:rPr lang="en-US" dirty="0" smtClean="0"/>
              <a:t>Can use Aladdin to quickly compare the design spaces of algorithms</a:t>
            </a:r>
          </a:p>
          <a:p>
            <a:r>
              <a:rPr lang="en-US" dirty="0" smtClean="0"/>
              <a:t>Input Dependent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nputs that exercise all paths of the code</a:t>
            </a:r>
          </a:p>
          <a:p>
            <a:r>
              <a:rPr lang="en-US" dirty="0" smtClean="0"/>
              <a:t>Input C Code</a:t>
            </a:r>
          </a:p>
          <a:p>
            <a:pPr lvl="1"/>
            <a:r>
              <a:rPr lang="en-US" dirty="0" smtClean="0"/>
              <a:t>Aladdin can create DDDG for any C code. </a:t>
            </a:r>
          </a:p>
          <a:p>
            <a:pPr lvl="1"/>
            <a:r>
              <a:rPr lang="en-US" dirty="0"/>
              <a:t>C constructs that require resources outside the accelerator, such as system calls and dynamic memory allocation, are not </a:t>
            </a:r>
            <a:r>
              <a:rPr lang="en-US" dirty="0" smtClean="0"/>
              <a:t>modeled.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8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Aladdin enables</a:t>
            </a:r>
            <a:r>
              <a:rPr lang="en-US" dirty="0"/>
              <a:t> </a:t>
            </a:r>
            <a:r>
              <a:rPr lang="en-US" dirty="0" smtClean="0"/>
              <a:t>pre-RTL simulation of accelerators with the rest of the </a:t>
            </a:r>
            <a:r>
              <a:rPr lang="en-US" dirty="0" err="1" smtClean="0"/>
              <a:t>SoC.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31</a:t>
            </a:fld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1552969" y="1813427"/>
            <a:ext cx="6304580" cy="4022980"/>
          </a:xfrm>
          <a:prstGeom prst="roundRect">
            <a:avLst>
              <a:gd name="adj" fmla="val 6940"/>
            </a:avLst>
          </a:prstGeom>
          <a:solidFill>
            <a:srgbClr val="D1D3D4"/>
          </a:solidFill>
          <a:ln>
            <a:solidFill>
              <a:srgbClr val="D1D3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41168" y="1969381"/>
            <a:ext cx="1122760" cy="3707518"/>
          </a:xfrm>
          <a:prstGeom prst="rect">
            <a:avLst/>
          </a:prstGeom>
          <a:solidFill>
            <a:srgbClr val="FFCC99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GPU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14038" y="3081124"/>
            <a:ext cx="3372834" cy="545555"/>
          </a:xfrm>
          <a:prstGeom prst="rect">
            <a:avLst/>
          </a:prstGeom>
          <a:solidFill>
            <a:srgbClr val="CCCCFF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Shared Resources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62929" y="1969382"/>
            <a:ext cx="1106426" cy="3707516"/>
          </a:xfrm>
          <a:prstGeom prst="rect">
            <a:avLst/>
          </a:prstGeom>
          <a:solidFill>
            <a:srgbClr val="FFCCCC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Interface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14038" y="3760934"/>
            <a:ext cx="3372834" cy="1915963"/>
          </a:xfrm>
          <a:prstGeom prst="rect">
            <a:avLst/>
          </a:prstGeom>
          <a:pattFill prst="lgGrid">
            <a:fgClr>
              <a:schemeClr val="bg1"/>
            </a:fgClr>
            <a:bgClr>
              <a:srgbClr val="FF6666"/>
            </a:bgClr>
          </a:patt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Sea of Fine-Grained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Accelerators</a:t>
            </a:r>
            <a:endParaRPr lang="en-US" sz="24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014038" y="1969382"/>
            <a:ext cx="3372834" cy="978785"/>
            <a:chOff x="3014038" y="1969382"/>
            <a:chExt cx="3372834" cy="978785"/>
          </a:xfrm>
        </p:grpSpPr>
        <p:sp>
          <p:nvSpPr>
            <p:cNvPr id="30" name="Rectangle 29"/>
            <p:cNvSpPr/>
            <p:nvPr/>
          </p:nvSpPr>
          <p:spPr>
            <a:xfrm>
              <a:off x="3014038" y="1969382"/>
              <a:ext cx="2146564" cy="97878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Big 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Cores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10712" y="1969382"/>
              <a:ext cx="1076160" cy="97878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Small Cores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741168" y="1969382"/>
            <a:ext cx="1122760" cy="3707518"/>
          </a:xfrm>
          <a:prstGeom prst="rect">
            <a:avLst/>
          </a:prstGeom>
          <a:solidFill>
            <a:srgbClr val="FFFFFF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GPGPU-</a:t>
            </a:r>
            <a:r>
              <a:rPr lang="en-US" sz="2000" dirty="0" err="1" smtClean="0">
                <a:solidFill>
                  <a:schemeClr val="tx1"/>
                </a:solidFill>
              </a:rPr>
              <a:t>Sim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14038" y="1969382"/>
            <a:ext cx="3372834" cy="978785"/>
            <a:chOff x="3014038" y="1969382"/>
            <a:chExt cx="3372834" cy="978785"/>
          </a:xfrm>
        </p:grpSpPr>
        <p:sp>
          <p:nvSpPr>
            <p:cNvPr id="38" name="Rectangle 37"/>
            <p:cNvSpPr/>
            <p:nvPr/>
          </p:nvSpPr>
          <p:spPr>
            <a:xfrm>
              <a:off x="3014038" y="1969382"/>
              <a:ext cx="2146564" cy="9787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gem5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.</a:t>
              </a:r>
              <a:r>
                <a:rPr lang="en-US" sz="2000" dirty="0" smtClean="0">
                  <a:solidFill>
                    <a:schemeClr val="tx1"/>
                  </a:solidFill>
                </a:rPr>
                <a:t>..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10712" y="1969382"/>
              <a:ext cx="1076160" cy="9787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g</a:t>
              </a:r>
              <a:r>
                <a:rPr lang="en-US" sz="2000" dirty="0" smtClean="0">
                  <a:solidFill>
                    <a:schemeClr val="tx1"/>
                  </a:solidFill>
                </a:rPr>
                <a:t>em5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…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014038" y="3081124"/>
            <a:ext cx="3372834" cy="545555"/>
          </a:xfrm>
          <a:prstGeom prst="rect">
            <a:avLst/>
          </a:prstGeom>
          <a:solidFill>
            <a:srgbClr val="FFFFFF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Cacti/Orion2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62929" y="1969381"/>
            <a:ext cx="1106426" cy="3707516"/>
          </a:xfrm>
          <a:prstGeom prst="rect">
            <a:avLst/>
          </a:prstGeom>
          <a:solidFill>
            <a:srgbClr val="FFFFFF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DRAMSim2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014038" y="3760937"/>
            <a:ext cx="3372834" cy="1915963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bg1"/>
            </a:bgClr>
          </a:patt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9" name="Picture 18" descr="aladdin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46" y="4345215"/>
            <a:ext cx="3143471" cy="67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3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5" grpId="0" animBg="1"/>
      <p:bldP spid="40" grpId="0" animBg="1"/>
      <p:bldP spid="41" grpId="0" animBg="1"/>
      <p:bldP spid="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784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Architectures with 1000s of accelerators will be radically different; New design tools are needed.</a:t>
            </a:r>
          </a:p>
          <a:p>
            <a:r>
              <a:rPr lang="en-US" dirty="0" smtClean="0"/>
              <a:t>Aladdin enables rapid design space exploration of future accelerator-centric platforms.</a:t>
            </a:r>
            <a:endParaRPr lang="en-US" dirty="0"/>
          </a:p>
          <a:p>
            <a:r>
              <a:rPr lang="en-US" dirty="0" smtClean="0"/>
              <a:t>Download </a:t>
            </a:r>
            <a:r>
              <a:rPr lang="en-US" dirty="0"/>
              <a:t>Aladdin </a:t>
            </a:r>
            <a:r>
              <a:rPr lang="en-US" dirty="0" smtClean="0"/>
              <a:t>at</a:t>
            </a:r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</a:t>
            </a:r>
            <a:r>
              <a:rPr lang="en-US" dirty="0" smtClean="0"/>
              <a:t>/</a:t>
            </a:r>
            <a:r>
              <a:rPr lang="en-US" dirty="0" err="1" smtClean="0"/>
              <a:t>vlsiarch.eecs.harvard.edu</a:t>
            </a:r>
            <a:r>
              <a:rPr lang="en-US" dirty="0"/>
              <a:t>/</a:t>
            </a:r>
            <a:r>
              <a:rPr lang="en-US" dirty="0" err="1" smtClean="0"/>
              <a:t>aladdin</a:t>
            </a:r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32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01209" y="745219"/>
            <a:ext cx="7414972" cy="990600"/>
          </a:xfrm>
        </p:spPr>
        <p:txBody>
          <a:bodyPr>
            <a:noAutofit/>
          </a:bodyPr>
          <a:lstStyle/>
          <a:p>
            <a:r>
              <a:rPr lang="en-US" sz="3800" dirty="0"/>
              <a:t>Aladdin: A pre-RTL, P</a:t>
            </a:r>
            <a:r>
              <a:rPr lang="en-US" sz="3800" dirty="0" smtClean="0"/>
              <a:t>ower-</a:t>
            </a:r>
            <a:r>
              <a:rPr lang="en-US" sz="3800" dirty="0"/>
              <a:t>P</a:t>
            </a:r>
            <a:r>
              <a:rPr lang="en-US" sz="3800" dirty="0" smtClean="0"/>
              <a:t>erformance </a:t>
            </a:r>
            <a:r>
              <a:rPr lang="en-US" sz="3800" dirty="0"/>
              <a:t>A</a:t>
            </a:r>
            <a:r>
              <a:rPr lang="en-US" sz="3800" dirty="0" smtClean="0"/>
              <a:t>ccelerator Simulator</a:t>
            </a:r>
            <a:r>
              <a:rPr lang="en-US" sz="3800" dirty="0"/>
              <a:t/>
            </a:r>
            <a:br>
              <a:rPr lang="en-US" sz="3800" dirty="0"/>
            </a:br>
            <a:endParaRPr lang="en-US" sz="3800" dirty="0"/>
          </a:p>
        </p:txBody>
      </p:sp>
      <p:pic>
        <p:nvPicPr>
          <p:cNvPr id="6" name="Picture 5" descr="aladdin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" y="382892"/>
            <a:ext cx="1371600" cy="11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5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944"/>
            <a:ext cx="8229600" cy="1143000"/>
          </a:xfrm>
        </p:spPr>
        <p:txBody>
          <a:bodyPr/>
          <a:lstStyle/>
          <a:p>
            <a:r>
              <a:rPr lang="en-US" dirty="0" smtClean="0"/>
              <a:t>Tutorial Outline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326739"/>
              </p:ext>
            </p:extLst>
          </p:nvPr>
        </p:nvGraphicFramePr>
        <p:xfrm>
          <a:off x="279100" y="1280113"/>
          <a:ext cx="8666042" cy="42316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097"/>
                <a:gridCol w="6505945"/>
              </a:tblGrid>
              <a:tr h="52261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Helvetica"/>
                          <a:cs typeface="Helvetica"/>
                        </a:rPr>
                        <a:t>Time</a:t>
                      </a:r>
                      <a:endParaRPr lang="en-US" sz="2000" b="1" i="0" dirty="0"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00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Helvetica"/>
                          <a:cs typeface="Helvetica"/>
                        </a:rPr>
                        <a:t>Topic</a:t>
                      </a:r>
                      <a:endParaRPr lang="en-US" sz="2000" b="1" i="0" dirty="0"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0016"/>
                    </a:solidFill>
                  </a:tcPr>
                </a:tc>
              </a:tr>
              <a:tr h="529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8:45 am – 9:00 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Hands-on: Virtual Machine Setup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9:00</a:t>
                      </a:r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 am – 9:20 am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Presentation: Accelerator Research Overview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8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9:20</a:t>
                      </a:r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 am – 9:35 am</a:t>
                      </a:r>
                      <a:endParaRPr lang="en-US" sz="1800" b="0" i="0" dirty="0" smtClean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Presentation:</a:t>
                      </a:r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 Aladdin: Accelerator Pre-RTL Modeling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9:35</a:t>
                      </a:r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 am – 10:15 am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Hands-on: Accelerator Design Space Exploration using Aladdin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10:15</a:t>
                      </a:r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 am – 10:30 am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Break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29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10:30</a:t>
                      </a:r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 am – 11:00 am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Presentation: gem5-Aladdin: Accelerator System Integration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11:00</a:t>
                      </a:r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 am – 12:00 pm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Hands-on: SoC Design Space Exploration using gem5-Aladdin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5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Aladdin Hands-on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725"/>
            <a:ext cx="8229600" cy="481990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Running a power-performance design space exploration for stencil2d in </a:t>
            </a:r>
            <a:r>
              <a:rPr lang="en-US" dirty="0" err="1" smtClean="0"/>
              <a:t>MachSuite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Tasks: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Build LLVM-Tracer, Aladdin, and verify with </a:t>
            </a:r>
            <a:r>
              <a:rPr lang="en-US" dirty="0" err="1" smtClean="0"/>
              <a:t>aladdin</a:t>
            </a:r>
            <a:r>
              <a:rPr lang="en-US" dirty="0"/>
              <a:t> </a:t>
            </a:r>
            <a:r>
              <a:rPr lang="en-US" dirty="0" smtClean="0"/>
              <a:t>unit-tests.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Walk through the design space exploration steps using triad as an example:</a:t>
            </a:r>
          </a:p>
          <a:p>
            <a:pPr marL="1371600" lvl="2" indent="-514350">
              <a:buFont typeface="+mj-lt"/>
              <a:buAutoNum type="alphaLcParenR"/>
            </a:pPr>
            <a:r>
              <a:rPr lang="en-US" dirty="0" smtClean="0"/>
              <a:t>Generate LLVM IR trace</a:t>
            </a:r>
          </a:p>
          <a:p>
            <a:pPr marL="1371600" lvl="2" indent="-514350">
              <a:buFont typeface="+mj-lt"/>
              <a:buAutoNum type="alphaLcParenR"/>
            </a:pPr>
            <a:r>
              <a:rPr lang="en-US" dirty="0" smtClean="0"/>
              <a:t>Prepare a hardware configuration file</a:t>
            </a:r>
          </a:p>
          <a:p>
            <a:pPr marL="1371600" lvl="2" indent="-514350">
              <a:buFont typeface="+mj-lt"/>
              <a:buAutoNum type="alphaLcParenR"/>
            </a:pPr>
            <a:r>
              <a:rPr lang="en-US" dirty="0" smtClean="0"/>
              <a:t>Run Aladdin</a:t>
            </a:r>
          </a:p>
          <a:p>
            <a:pPr marL="1371600" lvl="2" indent="-514350">
              <a:buFont typeface="+mj-lt"/>
              <a:buAutoNum type="alphaLcParenR"/>
            </a:pPr>
            <a:r>
              <a:rPr lang="en-US" dirty="0" smtClean="0"/>
              <a:t>Explore the parameter space</a:t>
            </a:r>
          </a:p>
          <a:p>
            <a:pPr marL="1828800" lvl="3" indent="-514350"/>
            <a:r>
              <a:rPr lang="en-US" dirty="0" smtClean="0"/>
              <a:t>Unrolling</a:t>
            </a:r>
          </a:p>
          <a:p>
            <a:pPr marL="1828800" lvl="3" indent="-514350"/>
            <a:r>
              <a:rPr lang="en-US" dirty="0" smtClean="0"/>
              <a:t>Memory Bandwidth</a:t>
            </a:r>
          </a:p>
          <a:p>
            <a:pPr marL="1828800" lvl="3" indent="-514350"/>
            <a:r>
              <a:rPr lang="en-US" dirty="0" smtClean="0"/>
              <a:t>Clock frequency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Repeat the above steps for </a:t>
            </a:r>
            <a:r>
              <a:rPr lang="en-US" dirty="0" err="1" smtClean="0"/>
              <a:t>MachSuite</a:t>
            </a:r>
            <a:r>
              <a:rPr lang="en-US" dirty="0" smtClean="0"/>
              <a:t>/stencil2d</a:t>
            </a:r>
          </a:p>
        </p:txBody>
      </p:sp>
    </p:spTree>
    <p:extLst>
      <p:ext uri="{BB962C8B-B14F-4D97-AF65-F5344CB8AC3E}">
        <p14:creationId xmlns:p14="http://schemas.microsoft.com/office/powerpoint/2010/main" val="316452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1: Build LLVM-Tracer and Aladdin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LLVM-Tracer and Aladdin are built successfully in your virtual machine.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0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2 Design Space Exploration for triad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595" y="2260994"/>
            <a:ext cx="88614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v</a:t>
            </a:r>
            <a:r>
              <a:rPr lang="en-US" sz="2400" dirty="0" smtClean="0">
                <a:latin typeface="Courier New"/>
                <a:cs typeface="Courier New"/>
              </a:rPr>
              <a:t>oid triad (</a:t>
            </a:r>
            <a:r>
              <a:rPr lang="en-US" sz="2400" dirty="0" err="1" smtClean="0">
                <a:latin typeface="Courier New"/>
                <a:cs typeface="Courier New"/>
              </a:rPr>
              <a:t>int</a:t>
            </a:r>
            <a:r>
              <a:rPr lang="en-US" sz="2400" dirty="0" smtClean="0">
                <a:latin typeface="Courier New"/>
                <a:cs typeface="Courier New"/>
              </a:rPr>
              <a:t> *a, </a:t>
            </a:r>
            <a:r>
              <a:rPr lang="en-US" sz="2400" dirty="0" err="1" smtClean="0">
                <a:latin typeface="Courier New"/>
                <a:cs typeface="Courier New"/>
              </a:rPr>
              <a:t>int</a:t>
            </a:r>
            <a:r>
              <a:rPr lang="en-US" sz="2400" dirty="0" smtClean="0">
                <a:latin typeface="Courier New"/>
                <a:cs typeface="Courier New"/>
              </a:rPr>
              <a:t> *b, </a:t>
            </a:r>
            <a:r>
              <a:rPr lang="en-US" sz="2400" dirty="0" err="1" smtClean="0">
                <a:latin typeface="Courier New"/>
                <a:cs typeface="Courier New"/>
              </a:rPr>
              <a:t>int</a:t>
            </a:r>
            <a:r>
              <a:rPr lang="en-US" sz="2400" dirty="0" smtClean="0">
                <a:latin typeface="Courier New"/>
                <a:cs typeface="Courier New"/>
              </a:rPr>
              <a:t> *c, </a:t>
            </a:r>
            <a:r>
              <a:rPr lang="en-US" sz="2400" dirty="0" err="1" smtClean="0">
                <a:latin typeface="Courier New"/>
                <a:cs typeface="Courier New"/>
              </a:rPr>
              <a:t>int</a:t>
            </a:r>
            <a:r>
              <a:rPr lang="en-US" sz="2400" dirty="0" smtClean="0">
                <a:latin typeface="Courier New"/>
                <a:cs typeface="Courier New"/>
              </a:rPr>
              <a:t> s) {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  </a:t>
            </a:r>
            <a:r>
              <a:rPr lang="en-US" sz="2400" dirty="0" err="1" smtClean="0">
                <a:latin typeface="Courier New"/>
                <a:cs typeface="Courier New"/>
              </a:rPr>
              <a:t>int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smtClean="0">
                <a:latin typeface="Courier New"/>
                <a:cs typeface="Courier New"/>
              </a:rPr>
              <a:t>triad_loop: </a:t>
            </a:r>
            <a:r>
              <a:rPr lang="en-US" sz="2400" dirty="0" smtClean="0">
                <a:latin typeface="Courier New"/>
                <a:cs typeface="Courier New"/>
              </a:rPr>
              <a:t>for (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 = 0; 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 &lt; NUM; 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++) {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    c[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] = a[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] + s * b[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];</a:t>
            </a:r>
            <a:endParaRPr lang="en-US" sz="2400" dirty="0">
              <a:latin typeface="Courier New"/>
              <a:cs typeface="Courier New"/>
            </a:endParaRPr>
          </a:p>
          <a:p>
            <a:r>
              <a:rPr lang="en-US" sz="2400" dirty="0" smtClean="0">
                <a:latin typeface="Courier New"/>
                <a:cs typeface="Courier New"/>
              </a:rPr>
              <a:t>  }</a:t>
            </a:r>
            <a:endParaRPr lang="en-US" sz="2400" dirty="0">
              <a:latin typeface="Courier New"/>
              <a:cs typeface="Courier New"/>
            </a:endParaRPr>
          </a:p>
          <a:p>
            <a:r>
              <a:rPr lang="en-US" sz="2400" dirty="0" smtClean="0">
                <a:latin typeface="Courier New"/>
                <a:cs typeface="Courier New"/>
              </a:rPr>
              <a:t>}</a:t>
            </a:r>
            <a:endParaRPr lang="en-US" sz="2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76612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2 Design Space Exploration for triad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595" y="2260994"/>
            <a:ext cx="88614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v</a:t>
            </a:r>
            <a:r>
              <a:rPr lang="en-US" sz="2400" dirty="0" smtClean="0">
                <a:latin typeface="Courier New"/>
                <a:cs typeface="Courier New"/>
              </a:rPr>
              <a:t>oid triad (</a:t>
            </a:r>
            <a:r>
              <a:rPr lang="en-US" sz="2400" dirty="0" err="1" smtClean="0">
                <a:latin typeface="Courier New"/>
                <a:cs typeface="Courier New"/>
              </a:rPr>
              <a:t>int</a:t>
            </a:r>
            <a:r>
              <a:rPr lang="en-US" sz="2400" dirty="0" smtClean="0">
                <a:latin typeface="Courier New"/>
                <a:cs typeface="Courier New"/>
              </a:rPr>
              <a:t> *a, </a:t>
            </a:r>
            <a:r>
              <a:rPr lang="en-US" sz="2400" dirty="0" err="1" smtClean="0">
                <a:latin typeface="Courier New"/>
                <a:cs typeface="Courier New"/>
              </a:rPr>
              <a:t>int</a:t>
            </a:r>
            <a:r>
              <a:rPr lang="en-US" sz="2400" dirty="0" smtClean="0">
                <a:latin typeface="Courier New"/>
                <a:cs typeface="Courier New"/>
              </a:rPr>
              <a:t> *b, </a:t>
            </a:r>
            <a:r>
              <a:rPr lang="en-US" sz="2400" dirty="0" err="1" smtClean="0">
                <a:latin typeface="Courier New"/>
                <a:cs typeface="Courier New"/>
              </a:rPr>
              <a:t>int</a:t>
            </a:r>
            <a:r>
              <a:rPr lang="en-US" sz="2400" dirty="0" smtClean="0">
                <a:latin typeface="Courier New"/>
                <a:cs typeface="Courier New"/>
              </a:rPr>
              <a:t> *c, </a:t>
            </a:r>
            <a:r>
              <a:rPr lang="en-US" sz="2400" dirty="0" err="1" smtClean="0">
                <a:latin typeface="Courier New"/>
                <a:cs typeface="Courier New"/>
              </a:rPr>
              <a:t>int</a:t>
            </a:r>
            <a:r>
              <a:rPr lang="en-US" sz="2400" dirty="0" smtClean="0">
                <a:latin typeface="Courier New"/>
                <a:cs typeface="Courier New"/>
              </a:rPr>
              <a:t> s) {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  </a:t>
            </a:r>
            <a:r>
              <a:rPr lang="en-US" sz="2400" dirty="0" err="1" smtClean="0">
                <a:latin typeface="Courier New"/>
                <a:cs typeface="Courier New"/>
              </a:rPr>
              <a:t>int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err="1" smtClean="0">
                <a:latin typeface="Courier New"/>
                <a:cs typeface="Courier New"/>
              </a:rPr>
              <a:t>triad_loop</a:t>
            </a:r>
            <a:r>
              <a:rPr lang="en-US" sz="2400" dirty="0" smtClean="0">
                <a:latin typeface="Courier New"/>
                <a:cs typeface="Courier New"/>
              </a:rPr>
              <a:t>: for (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 = 0; 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 &lt; NUM; 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++) {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    c[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] = a[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] + s * b[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];</a:t>
            </a:r>
            <a:endParaRPr lang="en-US" sz="2400" dirty="0">
              <a:latin typeface="Courier New"/>
              <a:cs typeface="Courier New"/>
            </a:endParaRPr>
          </a:p>
          <a:p>
            <a:r>
              <a:rPr lang="en-US" sz="2400" dirty="0" smtClean="0">
                <a:latin typeface="Courier New"/>
                <a:cs typeface="Courier New"/>
              </a:rPr>
              <a:t>  }</a:t>
            </a:r>
            <a:endParaRPr lang="en-US" sz="2400" dirty="0">
              <a:latin typeface="Courier New"/>
              <a:cs typeface="Courier New"/>
            </a:endParaRPr>
          </a:p>
          <a:p>
            <a:r>
              <a:rPr lang="en-US" sz="2400" dirty="0" smtClean="0">
                <a:latin typeface="Courier New"/>
                <a:cs typeface="Courier New"/>
              </a:rPr>
              <a:t>}</a:t>
            </a:r>
            <a:endParaRPr lang="en-US" sz="2400" dirty="0">
              <a:latin typeface="Courier New"/>
              <a:cs typeface="Courier New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349516" y="1626989"/>
            <a:ext cx="795434" cy="63400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70288" y="1626989"/>
            <a:ext cx="1856012" cy="78640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79421" y="1521286"/>
            <a:ext cx="2888680" cy="73970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000641" y="1004886"/>
            <a:ext cx="2176977" cy="622103"/>
          </a:xfrm>
          <a:prstGeom prst="ellipse">
            <a:avLst/>
          </a:prstGeom>
          <a:noFill/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70480" y="1096126"/>
            <a:ext cx="917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Arrays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1243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2 Design Space Exploration for triad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595" y="2260994"/>
            <a:ext cx="88614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v</a:t>
            </a:r>
            <a:r>
              <a:rPr lang="en-US" sz="2400" dirty="0" smtClean="0">
                <a:latin typeface="Courier New"/>
                <a:cs typeface="Courier New"/>
              </a:rPr>
              <a:t>oid triad (</a:t>
            </a:r>
            <a:r>
              <a:rPr lang="en-US" sz="2400" dirty="0" err="1" smtClean="0">
                <a:latin typeface="Courier New"/>
                <a:cs typeface="Courier New"/>
              </a:rPr>
              <a:t>int</a:t>
            </a:r>
            <a:r>
              <a:rPr lang="en-US" sz="2400" dirty="0" smtClean="0">
                <a:latin typeface="Courier New"/>
                <a:cs typeface="Courier New"/>
              </a:rPr>
              <a:t> *a, </a:t>
            </a:r>
            <a:r>
              <a:rPr lang="en-US" sz="2400" dirty="0" err="1" smtClean="0">
                <a:latin typeface="Courier New"/>
                <a:cs typeface="Courier New"/>
              </a:rPr>
              <a:t>int</a:t>
            </a:r>
            <a:r>
              <a:rPr lang="en-US" sz="2400" dirty="0" smtClean="0">
                <a:latin typeface="Courier New"/>
                <a:cs typeface="Courier New"/>
              </a:rPr>
              <a:t> *b, </a:t>
            </a:r>
            <a:r>
              <a:rPr lang="en-US" sz="2400" dirty="0" err="1" smtClean="0">
                <a:latin typeface="Courier New"/>
                <a:cs typeface="Courier New"/>
              </a:rPr>
              <a:t>int</a:t>
            </a:r>
            <a:r>
              <a:rPr lang="en-US" sz="2400" dirty="0" smtClean="0">
                <a:latin typeface="Courier New"/>
                <a:cs typeface="Courier New"/>
              </a:rPr>
              <a:t> *c, </a:t>
            </a:r>
            <a:r>
              <a:rPr lang="en-US" sz="2400" dirty="0" err="1" smtClean="0">
                <a:latin typeface="Courier New"/>
                <a:cs typeface="Courier New"/>
              </a:rPr>
              <a:t>int</a:t>
            </a:r>
            <a:r>
              <a:rPr lang="en-US" sz="2400" dirty="0" smtClean="0">
                <a:latin typeface="Courier New"/>
                <a:cs typeface="Courier New"/>
              </a:rPr>
              <a:t> s) {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  </a:t>
            </a:r>
            <a:r>
              <a:rPr lang="en-US" sz="2400" dirty="0" err="1" smtClean="0">
                <a:latin typeface="Courier New"/>
                <a:cs typeface="Courier New"/>
              </a:rPr>
              <a:t>int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err="1" smtClean="0">
                <a:latin typeface="Courier New"/>
                <a:cs typeface="Courier New"/>
              </a:rPr>
              <a:t>triad_loop</a:t>
            </a:r>
            <a:r>
              <a:rPr lang="en-US" sz="2400" dirty="0" smtClean="0">
                <a:latin typeface="Courier New"/>
                <a:cs typeface="Courier New"/>
              </a:rPr>
              <a:t>: for (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 = 0; 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 &lt; NUM; 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++) {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    c[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] = a[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] + s * b[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];</a:t>
            </a:r>
            <a:endParaRPr lang="en-US" sz="2400" dirty="0">
              <a:latin typeface="Courier New"/>
              <a:cs typeface="Courier New"/>
            </a:endParaRPr>
          </a:p>
          <a:p>
            <a:r>
              <a:rPr lang="en-US" sz="2400" dirty="0" smtClean="0">
                <a:latin typeface="Courier New"/>
                <a:cs typeface="Courier New"/>
              </a:rPr>
              <a:t>  }</a:t>
            </a:r>
            <a:endParaRPr lang="en-US" sz="2400" dirty="0">
              <a:latin typeface="Courier New"/>
              <a:cs typeface="Courier New"/>
            </a:endParaRPr>
          </a:p>
          <a:p>
            <a:r>
              <a:rPr lang="en-US" sz="2400" dirty="0" smtClean="0">
                <a:latin typeface="Courier New"/>
                <a:cs typeface="Courier New"/>
              </a:rPr>
              <a:t>}</a:t>
            </a:r>
            <a:endParaRPr lang="en-US" sz="2400" dirty="0">
              <a:latin typeface="Courier New"/>
              <a:cs typeface="Courier New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349516" y="1626989"/>
            <a:ext cx="795434" cy="63400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70288" y="1626989"/>
            <a:ext cx="1856012" cy="78640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79421" y="1521286"/>
            <a:ext cx="2888680" cy="73970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000641" y="1004886"/>
            <a:ext cx="2176977" cy="622103"/>
          </a:xfrm>
          <a:prstGeom prst="ellipse">
            <a:avLst/>
          </a:prstGeom>
          <a:noFill/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70480" y="1096126"/>
            <a:ext cx="917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Arrays</a:t>
            </a:r>
            <a:endParaRPr lang="en-US" sz="22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925787" y="3391491"/>
            <a:ext cx="1102444" cy="187020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693311" y="5148917"/>
            <a:ext cx="2176977" cy="622103"/>
          </a:xfrm>
          <a:prstGeom prst="ellipse">
            <a:avLst/>
          </a:prstGeom>
          <a:noFill/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63150" y="5240157"/>
            <a:ext cx="7490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Loop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6429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Parameters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5142" y="2009774"/>
            <a:ext cx="2888681" cy="1660853"/>
          </a:xfrm>
          <a:prstGeom prst="rect">
            <a:avLst/>
          </a:prstGeom>
          <a:solidFill>
            <a:srgbClr val="FFFFFF">
              <a:alpha val="0"/>
            </a:srgb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7542" y="2134260"/>
            <a:ext cx="2610685" cy="1361345"/>
          </a:xfrm>
          <a:prstGeom prst="rect">
            <a:avLst/>
          </a:prstGeom>
          <a:solidFill>
            <a:srgbClr val="FFFFFF">
              <a:alpha val="0"/>
            </a:srgbClr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85852" y="371593"/>
            <a:ext cx="308115" cy="29421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40320" y="296477"/>
            <a:ext cx="120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Read port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6885852" y="818209"/>
            <a:ext cx="308115" cy="29421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40318" y="727821"/>
            <a:ext cx="1657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</a:t>
            </a:r>
            <a:r>
              <a:rPr lang="en-US" sz="2000" dirty="0" smtClean="0"/>
              <a:t>rite port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6501538" y="1290026"/>
            <a:ext cx="692430" cy="511107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54275" y="1304217"/>
            <a:ext cx="18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Partition/Bank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586429" y="1918457"/>
            <a:ext cx="529957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artition,cyclic,a,8192,4,1</a:t>
            </a:r>
          </a:p>
          <a:p>
            <a:r>
              <a:rPr lang="en-US" dirty="0" smtClean="0">
                <a:latin typeface="Courier New"/>
                <a:cs typeface="Courier New"/>
              </a:rPr>
              <a:t>// partition type: cyclic</a:t>
            </a:r>
          </a:p>
          <a:p>
            <a:r>
              <a:rPr lang="en-US" dirty="0" smtClean="0">
                <a:latin typeface="Courier New"/>
                <a:cs typeface="Courier New"/>
              </a:rPr>
              <a:t>// array name : a</a:t>
            </a:r>
          </a:p>
          <a:p>
            <a:r>
              <a:rPr lang="en-US" dirty="0" smtClean="0">
                <a:latin typeface="Courier New"/>
                <a:cs typeface="Courier New"/>
              </a:rPr>
              <a:t>// array size : 8192 Bytes</a:t>
            </a:r>
          </a:p>
          <a:p>
            <a:r>
              <a:rPr lang="en-US" dirty="0" smtClean="0">
                <a:latin typeface="Courier New"/>
                <a:cs typeface="Courier New"/>
              </a:rPr>
              <a:t>// element size : 4 Bytes (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r>
              <a:rPr lang="en-US" dirty="0" smtClean="0">
                <a:latin typeface="Courier New"/>
                <a:cs typeface="Courier New"/>
              </a:rPr>
              <a:t>// partition factor : 1 (1 partition)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1336" y="3325875"/>
            <a:ext cx="308115" cy="29421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49170" y="3320583"/>
            <a:ext cx="308115" cy="29421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7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602034" y="2365914"/>
            <a:ext cx="3962400" cy="190500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12243" y="2438210"/>
            <a:ext cx="3599791" cy="1680304"/>
            <a:chOff x="2997854" y="2438210"/>
            <a:chExt cx="3599791" cy="1680304"/>
          </a:xfrm>
        </p:grpSpPr>
        <p:sp>
          <p:nvSpPr>
            <p:cNvPr id="25" name="Rounded Rectangle 24"/>
            <p:cNvSpPr/>
            <p:nvPr/>
          </p:nvSpPr>
          <p:spPr>
            <a:xfrm>
              <a:off x="5149845" y="2823114"/>
              <a:ext cx="1447800" cy="1066800"/>
            </a:xfrm>
            <a:prstGeom prst="roundRect">
              <a:avLst/>
            </a:prstGeom>
            <a:solidFill>
              <a:srgbClr val="99CC66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Private L1/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Scratchpad</a:t>
              </a:r>
              <a:endParaRPr lang="en-US" sz="16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28" name="Elbow Connector 27"/>
            <p:cNvCxnSpPr>
              <a:stCxn id="23" idx="0"/>
              <a:endCxn id="25" idx="0"/>
            </p:cNvCxnSpPr>
            <p:nvPr/>
          </p:nvCxnSpPr>
          <p:spPr>
            <a:xfrm rot="5400000" flipH="1" flipV="1">
              <a:off x="4902195" y="1851564"/>
              <a:ext cx="12700" cy="1943100"/>
            </a:xfrm>
            <a:prstGeom prst="bentConnector3">
              <a:avLst>
                <a:gd name="adj1" fmla="val 1800000"/>
              </a:avLst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997854" y="2438210"/>
              <a:ext cx="854220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/>
                  <a:cs typeface="Calibri"/>
                </a:rPr>
                <a:t>Aladdin</a:t>
              </a:r>
              <a:endParaRPr lang="en-US" sz="1600" b="1" dirty="0">
                <a:latin typeface="Calibri"/>
                <a:cs typeface="Calibri"/>
              </a:endParaRPr>
            </a:p>
          </p:txBody>
        </p:sp>
        <p:cxnSp>
          <p:nvCxnSpPr>
            <p:cNvPr id="57" name="Elbow Connector 56"/>
            <p:cNvCxnSpPr>
              <a:endCxn id="25" idx="2"/>
            </p:cNvCxnSpPr>
            <p:nvPr/>
          </p:nvCxnSpPr>
          <p:spPr>
            <a:xfrm flipV="1">
              <a:off x="3930645" y="3889914"/>
              <a:ext cx="1943100" cy="228600"/>
            </a:xfrm>
            <a:prstGeom prst="bentConnector2">
              <a:avLst/>
            </a:prstGeom>
            <a:ln w="28575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apezoid 22"/>
            <p:cNvSpPr/>
            <p:nvPr/>
          </p:nvSpPr>
          <p:spPr>
            <a:xfrm>
              <a:off x="3016245" y="2823114"/>
              <a:ext cx="1828800" cy="1066800"/>
            </a:xfrm>
            <a:prstGeom prst="trapezoid">
              <a:avLst/>
            </a:prstGeom>
            <a:solidFill>
              <a:srgbClr val="FFCC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Accelerator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Specific</a:t>
              </a:r>
            </a:p>
            <a:p>
              <a:pPr algn="ctr"/>
              <a:r>
                <a:rPr lang="en-US" sz="16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Datapath</a:t>
              </a:r>
              <a:endParaRPr lang="en-US" sz="16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930645" y="3889914"/>
              <a:ext cx="0" cy="2286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705277" y="1562696"/>
            <a:ext cx="2634155" cy="1266768"/>
            <a:chOff x="4786512" y="1621310"/>
            <a:chExt cx="2634155" cy="1266768"/>
          </a:xfrm>
        </p:grpSpPr>
        <p:sp>
          <p:nvSpPr>
            <p:cNvPr id="12" name="TextBox 11"/>
            <p:cNvSpPr txBox="1"/>
            <p:nvPr/>
          </p:nvSpPr>
          <p:spPr>
            <a:xfrm>
              <a:off x="4786512" y="1621310"/>
              <a:ext cx="2634155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Shared Memory/Interconnect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6103590" y="2206086"/>
              <a:ext cx="0" cy="68199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10071" y="2442114"/>
            <a:ext cx="2291963" cy="1669197"/>
            <a:chOff x="233900" y="2442114"/>
            <a:chExt cx="2553745" cy="1669197"/>
          </a:xfrm>
        </p:grpSpPr>
        <p:sp>
          <p:nvSpPr>
            <p:cNvPr id="5" name="TextBox 4"/>
            <p:cNvSpPr txBox="1"/>
            <p:nvPr/>
          </p:nvSpPr>
          <p:spPr>
            <a:xfrm>
              <a:off x="1265386" y="2442114"/>
              <a:ext cx="1156787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Unmodified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C-Code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900" y="3280314"/>
              <a:ext cx="2514600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Accelerator Design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Parameters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(e.g., # FU, </a:t>
              </a:r>
              <a:r>
                <a:rPr lang="en-US" sz="1600" dirty="0" err="1" smtClean="0">
                  <a:latin typeface="Calibri Light"/>
                  <a:cs typeface="Calibri Light"/>
                </a:rPr>
                <a:t>mem</a:t>
              </a:r>
              <a:r>
                <a:rPr lang="en-US" sz="1600" dirty="0" smtClean="0">
                  <a:latin typeface="Calibri Light"/>
                  <a:cs typeface="Calibri Light"/>
                </a:rPr>
                <a:t>. BW)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367500" y="2823114"/>
              <a:ext cx="42014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367500" y="3737514"/>
              <a:ext cx="42014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564434" y="2607487"/>
            <a:ext cx="1967406" cy="1282427"/>
            <a:chOff x="6750045" y="2607487"/>
            <a:chExt cx="1967406" cy="1282427"/>
          </a:xfrm>
        </p:grpSpPr>
        <p:sp>
          <p:nvSpPr>
            <p:cNvPr id="7" name="TextBox 6"/>
            <p:cNvSpPr txBox="1"/>
            <p:nvPr/>
          </p:nvSpPr>
          <p:spPr>
            <a:xfrm>
              <a:off x="7472900" y="2607487"/>
              <a:ext cx="115338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/>
                  <a:cs typeface="Calibri Light"/>
                </a:rPr>
                <a:t>Power/Area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72900" y="3551360"/>
              <a:ext cx="124455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/>
                  <a:cs typeface="Calibri Light"/>
                </a:rPr>
                <a:t>Performance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750045" y="2823114"/>
              <a:ext cx="685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750045" y="3737514"/>
              <a:ext cx="685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87867" y="4270914"/>
            <a:ext cx="4215531" cy="1315709"/>
            <a:chOff x="12025" y="4270914"/>
            <a:chExt cx="4215531" cy="1315709"/>
          </a:xfrm>
        </p:grpSpPr>
        <p:sp>
          <p:nvSpPr>
            <p:cNvPr id="81" name="Bent Arrow 80"/>
            <p:cNvSpPr/>
            <p:nvPr/>
          </p:nvSpPr>
          <p:spPr>
            <a:xfrm rot="10800000">
              <a:off x="3504701" y="4270914"/>
              <a:ext cx="722855" cy="762744"/>
            </a:xfrm>
            <a:prstGeom prst="bentArrow">
              <a:avLst>
                <a:gd name="adj1" fmla="val 25000"/>
                <a:gd name="adj2" fmla="val 30322"/>
                <a:gd name="adj3" fmla="val 25000"/>
                <a:gd name="adj4" fmla="val 53216"/>
              </a:avLst>
            </a:prstGeom>
            <a:solidFill>
              <a:srgbClr val="FF99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2025" y="4663293"/>
              <a:ext cx="3962400" cy="9233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“Accelerator Simulator” 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Design Accelerator-Rich </a:t>
              </a:r>
              <a:r>
                <a:rPr lang="en-US" dirty="0" err="1" smtClean="0">
                  <a:latin typeface="Calibri Light"/>
                  <a:cs typeface="Calibri Light"/>
                </a:rPr>
                <a:t>SoC</a:t>
              </a:r>
              <a:r>
                <a:rPr lang="en-US" dirty="0" smtClean="0">
                  <a:latin typeface="Calibri Light"/>
                  <a:cs typeface="Calibri Light"/>
                </a:rPr>
                <a:t>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Fabrics and Memory Systems</a:t>
              </a:r>
              <a:endParaRPr lang="en-US" dirty="0">
                <a:latin typeface="Calibri Light"/>
                <a:cs typeface="Calibri Ligh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4892" y="5683155"/>
            <a:ext cx="2039565" cy="430887"/>
            <a:chOff x="6094892" y="5683155"/>
            <a:chExt cx="2039565" cy="430887"/>
          </a:xfrm>
        </p:grpSpPr>
        <p:sp>
          <p:nvSpPr>
            <p:cNvPr id="40" name="Down Arrow 39"/>
            <p:cNvSpPr/>
            <p:nvPr/>
          </p:nvSpPr>
          <p:spPr>
            <a:xfrm rot="10800000" flipV="1">
              <a:off x="6094892" y="5790913"/>
              <a:ext cx="205022" cy="254612"/>
            </a:xfrm>
            <a:prstGeom prst="downArrow">
              <a:avLst/>
            </a:prstGeom>
            <a:solidFill>
              <a:srgbClr val="00A1F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libri Light"/>
                <a:cs typeface="Calibri Ligh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01023" y="5683155"/>
              <a:ext cx="1833434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Calibri"/>
                  <a:cs typeface="Calibri"/>
                </a:rPr>
                <a:t>Design Cost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00763" y="5602060"/>
            <a:ext cx="2680279" cy="769441"/>
            <a:chOff x="824921" y="5674630"/>
            <a:chExt cx="2680279" cy="769441"/>
          </a:xfrm>
        </p:grpSpPr>
        <p:sp>
          <p:nvSpPr>
            <p:cNvPr id="39" name="TextBox 38"/>
            <p:cNvSpPr txBox="1"/>
            <p:nvPr/>
          </p:nvSpPr>
          <p:spPr>
            <a:xfrm>
              <a:off x="1030241" y="5674630"/>
              <a:ext cx="2474959" cy="7694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Calibri"/>
                  <a:cs typeface="Calibri"/>
                </a:rPr>
                <a:t>Flexibility </a:t>
              </a:r>
            </a:p>
            <a:p>
              <a:r>
                <a:rPr lang="en-US" sz="2200" b="1" dirty="0" smtClean="0">
                  <a:latin typeface="Calibri"/>
                  <a:cs typeface="Calibri"/>
                </a:rPr>
                <a:t>Programmability</a:t>
              </a:r>
              <a:endParaRPr lang="en-US" sz="2200" b="1" dirty="0">
                <a:latin typeface="Calibri"/>
                <a:cs typeface="Calibri"/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 rot="10800000">
              <a:off x="824922" y="6100678"/>
              <a:ext cx="205022" cy="254612"/>
            </a:xfrm>
            <a:prstGeom prst="downArrow">
              <a:avLst/>
            </a:prstGeom>
            <a:solidFill>
              <a:srgbClr val="00A1F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Down Arrow 41"/>
            <p:cNvSpPr/>
            <p:nvPr/>
          </p:nvSpPr>
          <p:spPr>
            <a:xfrm rot="10800000">
              <a:off x="824921" y="5750368"/>
              <a:ext cx="205022" cy="254612"/>
            </a:xfrm>
            <a:prstGeom prst="downArrow">
              <a:avLst/>
            </a:prstGeom>
            <a:solidFill>
              <a:srgbClr val="00A1F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libri Light"/>
                <a:cs typeface="Calibri Light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701209" y="745219"/>
            <a:ext cx="741497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sz="3800" dirty="0" smtClean="0"/>
              <a:t>Aladdin: A pre-RTL, Power-Performance Accelerator Simulator</a:t>
            </a:r>
            <a:br>
              <a:rPr lang="en-US" sz="3800" dirty="0" smtClean="0"/>
            </a:br>
            <a:endParaRPr lang="en-US" sz="3800" dirty="0"/>
          </a:p>
        </p:txBody>
      </p:sp>
      <p:pic>
        <p:nvPicPr>
          <p:cNvPr id="44" name="Picture 43" descr="aladdin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" y="382892"/>
            <a:ext cx="1371600" cy="114909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890888" y="4272152"/>
            <a:ext cx="4225293" cy="1314471"/>
            <a:chOff x="4890888" y="4272152"/>
            <a:chExt cx="4225293" cy="1314471"/>
          </a:xfrm>
        </p:grpSpPr>
        <p:sp>
          <p:nvSpPr>
            <p:cNvPr id="83" name="TextBox 82"/>
            <p:cNvSpPr txBox="1"/>
            <p:nvPr/>
          </p:nvSpPr>
          <p:spPr>
            <a:xfrm>
              <a:off x="5001381" y="4663293"/>
              <a:ext cx="4114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“Design Assistant” 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Understand Algorithmic-HW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Design Space before RTL</a:t>
              </a:r>
              <a:endParaRPr lang="en-US" dirty="0">
                <a:latin typeface="Calibri Light"/>
                <a:cs typeface="Calibri Light"/>
              </a:endParaRPr>
            </a:p>
          </p:txBody>
        </p:sp>
        <p:sp>
          <p:nvSpPr>
            <p:cNvPr id="43" name="Bent Arrow 42"/>
            <p:cNvSpPr/>
            <p:nvPr/>
          </p:nvSpPr>
          <p:spPr>
            <a:xfrm rot="10800000" flipH="1">
              <a:off x="4890888" y="4272152"/>
              <a:ext cx="722855" cy="762744"/>
            </a:xfrm>
            <a:prstGeom prst="bentArrow">
              <a:avLst>
                <a:gd name="adj1" fmla="val 25000"/>
                <a:gd name="adj2" fmla="val 30322"/>
                <a:gd name="adj3" fmla="val 25000"/>
                <a:gd name="adj4" fmla="val 53216"/>
              </a:avLst>
            </a:prstGeom>
            <a:solidFill>
              <a:srgbClr val="FF99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88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Parameters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5142" y="2009774"/>
            <a:ext cx="2888681" cy="1660853"/>
          </a:xfrm>
          <a:prstGeom prst="rect">
            <a:avLst/>
          </a:prstGeom>
          <a:solidFill>
            <a:srgbClr val="FFFFFF">
              <a:alpha val="0"/>
            </a:srgb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7542" y="2134260"/>
            <a:ext cx="2610685" cy="1361345"/>
          </a:xfrm>
          <a:prstGeom prst="rect">
            <a:avLst/>
          </a:prstGeom>
          <a:solidFill>
            <a:srgbClr val="FFFFFF">
              <a:alpha val="0"/>
            </a:srgbClr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85852" y="371593"/>
            <a:ext cx="308115" cy="29421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40320" y="296477"/>
            <a:ext cx="120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Read port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6885852" y="818209"/>
            <a:ext cx="308115" cy="29421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40318" y="727821"/>
            <a:ext cx="1657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</a:t>
            </a:r>
            <a:r>
              <a:rPr lang="en-US" sz="2000" dirty="0" smtClean="0"/>
              <a:t>rite port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6501538" y="1290026"/>
            <a:ext cx="692430" cy="511107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54275" y="1304217"/>
            <a:ext cx="18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Partition/Bank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586429" y="1918457"/>
            <a:ext cx="529957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artition,cyclic,a,8192,4,1</a:t>
            </a:r>
          </a:p>
          <a:p>
            <a:r>
              <a:rPr lang="en-US" dirty="0" smtClean="0">
                <a:latin typeface="Courier New"/>
                <a:cs typeface="Courier New"/>
              </a:rPr>
              <a:t>// partition type: cyclic</a:t>
            </a:r>
          </a:p>
          <a:p>
            <a:r>
              <a:rPr lang="en-US" dirty="0" smtClean="0">
                <a:latin typeface="Courier New"/>
                <a:cs typeface="Courier New"/>
              </a:rPr>
              <a:t>// array name : a</a:t>
            </a:r>
          </a:p>
          <a:p>
            <a:r>
              <a:rPr lang="en-US" dirty="0" smtClean="0">
                <a:latin typeface="Courier New"/>
                <a:cs typeface="Courier New"/>
              </a:rPr>
              <a:t>// array size : 8192 Bytes</a:t>
            </a:r>
          </a:p>
          <a:p>
            <a:r>
              <a:rPr lang="en-US" dirty="0" smtClean="0">
                <a:latin typeface="Courier New"/>
                <a:cs typeface="Courier New"/>
              </a:rPr>
              <a:t>// element size : 4 Bytes (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r>
              <a:rPr lang="en-US" dirty="0" smtClean="0">
                <a:latin typeface="Courier New"/>
                <a:cs typeface="Courier New"/>
              </a:rPr>
              <a:t>// partition factor : 1 (1 partition)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1946" y="4144033"/>
            <a:ext cx="2888681" cy="1660853"/>
          </a:xfrm>
          <a:prstGeom prst="rect">
            <a:avLst/>
          </a:prstGeom>
          <a:solidFill>
            <a:srgbClr val="FFFFFF">
              <a:alpha val="0"/>
            </a:srgb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4347" y="4268519"/>
            <a:ext cx="1174432" cy="1361345"/>
          </a:xfrm>
          <a:prstGeom prst="rect">
            <a:avLst/>
          </a:prstGeom>
          <a:solidFill>
            <a:srgbClr val="FFFFFF">
              <a:alpha val="0"/>
            </a:srgbClr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53795" y="4268519"/>
            <a:ext cx="1174432" cy="1361345"/>
          </a:xfrm>
          <a:prstGeom prst="rect">
            <a:avLst/>
          </a:prstGeom>
          <a:solidFill>
            <a:srgbClr val="FFFFFF">
              <a:alpha val="0"/>
            </a:srgbClr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1336" y="3325875"/>
            <a:ext cx="308115" cy="29421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49170" y="3320583"/>
            <a:ext cx="308115" cy="29421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64399" y="5454842"/>
            <a:ext cx="308115" cy="29421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49170" y="5454842"/>
            <a:ext cx="308115" cy="29421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39887" y="5453718"/>
            <a:ext cx="308115" cy="29421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658" y="5453718"/>
            <a:ext cx="308115" cy="29421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86429" y="4144033"/>
            <a:ext cx="541121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artition,cyclic,a,8192,4,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2</a:t>
            </a:r>
          </a:p>
          <a:p>
            <a:r>
              <a:rPr lang="en-US" dirty="0" smtClean="0">
                <a:latin typeface="Courier New"/>
                <a:cs typeface="Courier New"/>
              </a:rPr>
              <a:t>// partition type: cyclic</a:t>
            </a:r>
          </a:p>
          <a:p>
            <a:r>
              <a:rPr lang="en-US" dirty="0" smtClean="0">
                <a:latin typeface="Courier New"/>
                <a:cs typeface="Courier New"/>
              </a:rPr>
              <a:t>// array name : a</a:t>
            </a:r>
          </a:p>
          <a:p>
            <a:r>
              <a:rPr lang="en-US" dirty="0" smtClean="0">
                <a:latin typeface="Courier New"/>
                <a:cs typeface="Courier New"/>
              </a:rPr>
              <a:t>// array size : 8192 Bytes</a:t>
            </a:r>
          </a:p>
          <a:p>
            <a:r>
              <a:rPr lang="en-US" dirty="0" smtClean="0">
                <a:latin typeface="Courier New"/>
                <a:cs typeface="Courier New"/>
              </a:rPr>
              <a:t>// element size : 4 Bytes (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r>
              <a:rPr lang="en-US" dirty="0" smtClean="0">
                <a:latin typeface="Courier New"/>
                <a:cs typeface="Courier New"/>
              </a:rPr>
              <a:t>// partition factor : 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(2 partitions)</a:t>
            </a:r>
            <a:endParaRPr lang="en-US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4858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Parameters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85852" y="371593"/>
            <a:ext cx="308115" cy="29421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40320" y="296477"/>
            <a:ext cx="120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Read port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6885852" y="818209"/>
            <a:ext cx="308115" cy="29421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40318" y="727821"/>
            <a:ext cx="1657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</a:t>
            </a:r>
            <a:r>
              <a:rPr lang="en-US" sz="2000" dirty="0" smtClean="0"/>
              <a:t>rite port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6501538" y="1290026"/>
            <a:ext cx="692430" cy="511107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54275" y="1304217"/>
            <a:ext cx="18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Partition/Bank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291946" y="1955908"/>
            <a:ext cx="2888681" cy="1660853"/>
          </a:xfrm>
          <a:prstGeom prst="rect">
            <a:avLst/>
          </a:prstGeom>
          <a:solidFill>
            <a:srgbClr val="FFFFFF">
              <a:alpha val="0"/>
            </a:srgb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4347" y="2080394"/>
            <a:ext cx="1174432" cy="1361345"/>
          </a:xfrm>
          <a:prstGeom prst="rect">
            <a:avLst/>
          </a:prstGeom>
          <a:solidFill>
            <a:srgbClr val="FFFFFF">
              <a:alpha val="0"/>
            </a:srgbClr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53795" y="2080394"/>
            <a:ext cx="1174432" cy="1361345"/>
          </a:xfrm>
          <a:prstGeom prst="rect">
            <a:avLst/>
          </a:prstGeom>
          <a:solidFill>
            <a:srgbClr val="FFFFFF">
              <a:alpha val="0"/>
            </a:srgbClr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64399" y="3266717"/>
            <a:ext cx="308115" cy="29421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49170" y="3266717"/>
            <a:ext cx="308115" cy="29421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39887" y="3265593"/>
            <a:ext cx="308115" cy="29421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658" y="3265593"/>
            <a:ext cx="308115" cy="29421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86429" y="1955908"/>
            <a:ext cx="541121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artition,</a:t>
            </a:r>
            <a:r>
              <a:rPr lang="en-US" dirty="0" smtClean="0">
                <a:solidFill>
                  <a:srgbClr val="800000"/>
                </a:solidFill>
                <a:latin typeface="Courier New"/>
                <a:cs typeface="Courier New"/>
              </a:rPr>
              <a:t>cyclic</a:t>
            </a:r>
            <a:r>
              <a:rPr lang="en-US" dirty="0" smtClean="0">
                <a:latin typeface="Courier New"/>
                <a:cs typeface="Courier New"/>
              </a:rPr>
              <a:t>,a,8192,4,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2</a:t>
            </a:r>
          </a:p>
          <a:p>
            <a:r>
              <a:rPr lang="en-US" dirty="0" smtClean="0">
                <a:latin typeface="Courier New"/>
                <a:cs typeface="Courier New"/>
              </a:rPr>
              <a:t>// partition type: cyclic</a:t>
            </a:r>
          </a:p>
          <a:p>
            <a:r>
              <a:rPr lang="en-US" dirty="0" smtClean="0">
                <a:latin typeface="Courier New"/>
                <a:cs typeface="Courier New"/>
              </a:rPr>
              <a:t>// array name : a</a:t>
            </a:r>
          </a:p>
          <a:p>
            <a:r>
              <a:rPr lang="en-US" dirty="0" smtClean="0">
                <a:latin typeface="Courier New"/>
                <a:cs typeface="Courier New"/>
              </a:rPr>
              <a:t>// array size : 8192 Bytes</a:t>
            </a:r>
          </a:p>
          <a:p>
            <a:r>
              <a:rPr lang="en-US" dirty="0" smtClean="0">
                <a:latin typeface="Courier New"/>
                <a:cs typeface="Courier New"/>
              </a:rPr>
              <a:t>// element size : 4 Bytes (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r>
              <a:rPr lang="en-US" dirty="0" smtClean="0">
                <a:latin typeface="Courier New"/>
                <a:cs typeface="Courier New"/>
              </a:rPr>
              <a:t>// partition factor : </a:t>
            </a:r>
            <a:r>
              <a:rPr lang="en-US" dirty="0">
                <a:latin typeface="Courier New"/>
                <a:cs typeface="Courier New"/>
              </a:rPr>
              <a:t>2</a:t>
            </a:r>
            <a:r>
              <a:rPr lang="en-US" dirty="0" smtClean="0">
                <a:latin typeface="Courier New"/>
                <a:cs typeface="Courier New"/>
              </a:rPr>
              <a:t> (2 partitions)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297" y="2150286"/>
            <a:ext cx="748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dirty="0" smtClean="0"/>
              <a:t>[0]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019049" y="2150109"/>
            <a:ext cx="748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dirty="0" smtClean="0"/>
              <a:t>[1]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35297" y="2582953"/>
            <a:ext cx="748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dirty="0" smtClean="0"/>
              <a:t>[2]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019049" y="2582776"/>
            <a:ext cx="748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dirty="0" smtClean="0"/>
              <a:t>[3]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291946" y="4145994"/>
            <a:ext cx="2888681" cy="1660853"/>
          </a:xfrm>
          <a:prstGeom prst="rect">
            <a:avLst/>
          </a:prstGeom>
          <a:solidFill>
            <a:srgbClr val="FFFFFF">
              <a:alpha val="0"/>
            </a:srgb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44347" y="4270480"/>
            <a:ext cx="1174432" cy="1361345"/>
          </a:xfrm>
          <a:prstGeom prst="rect">
            <a:avLst/>
          </a:prstGeom>
          <a:solidFill>
            <a:srgbClr val="FFFFFF">
              <a:alpha val="0"/>
            </a:srgbClr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53795" y="4270480"/>
            <a:ext cx="1174432" cy="1361345"/>
          </a:xfrm>
          <a:prstGeom prst="rect">
            <a:avLst/>
          </a:prstGeom>
          <a:solidFill>
            <a:srgbClr val="FFFFFF">
              <a:alpha val="0"/>
            </a:srgbClr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64399" y="5456803"/>
            <a:ext cx="308115" cy="29421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049170" y="5456803"/>
            <a:ext cx="308115" cy="29421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139887" y="5455679"/>
            <a:ext cx="308115" cy="29421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24658" y="5455679"/>
            <a:ext cx="308115" cy="29421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586429" y="4145994"/>
            <a:ext cx="541121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artition,</a:t>
            </a:r>
            <a:r>
              <a:rPr lang="en-US" dirty="0" smtClean="0">
                <a:solidFill>
                  <a:srgbClr val="800000"/>
                </a:solidFill>
                <a:latin typeface="Courier New"/>
                <a:cs typeface="Courier New"/>
              </a:rPr>
              <a:t>block</a:t>
            </a:r>
            <a:r>
              <a:rPr lang="en-US" dirty="0" smtClean="0">
                <a:latin typeface="Courier New"/>
                <a:cs typeface="Courier New"/>
              </a:rPr>
              <a:t>,a,8192,4,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2</a:t>
            </a:r>
          </a:p>
          <a:p>
            <a:r>
              <a:rPr lang="en-US" dirty="0" smtClean="0">
                <a:latin typeface="Courier New"/>
                <a:cs typeface="Courier New"/>
              </a:rPr>
              <a:t>// partition type: block</a:t>
            </a:r>
          </a:p>
          <a:p>
            <a:r>
              <a:rPr lang="en-US" dirty="0" smtClean="0">
                <a:latin typeface="Courier New"/>
                <a:cs typeface="Courier New"/>
              </a:rPr>
              <a:t>// array name : a</a:t>
            </a:r>
          </a:p>
          <a:p>
            <a:r>
              <a:rPr lang="en-US" dirty="0" smtClean="0">
                <a:latin typeface="Courier New"/>
                <a:cs typeface="Courier New"/>
              </a:rPr>
              <a:t>// array size : 8192 Bytes</a:t>
            </a:r>
          </a:p>
          <a:p>
            <a:r>
              <a:rPr lang="en-US" dirty="0" smtClean="0">
                <a:latin typeface="Courier New"/>
                <a:cs typeface="Courier New"/>
              </a:rPr>
              <a:t>// element size : 4 Bytes (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r>
              <a:rPr lang="en-US" dirty="0" smtClean="0">
                <a:latin typeface="Courier New"/>
                <a:cs typeface="Courier New"/>
              </a:rPr>
              <a:t>// partition factor : </a:t>
            </a:r>
            <a:r>
              <a:rPr lang="en-US" dirty="0">
                <a:latin typeface="Courier New"/>
                <a:cs typeface="Courier New"/>
              </a:rPr>
              <a:t>2</a:t>
            </a:r>
            <a:r>
              <a:rPr lang="en-US" dirty="0" smtClean="0">
                <a:latin typeface="Courier New"/>
                <a:cs typeface="Courier New"/>
              </a:rPr>
              <a:t> (2 partitions)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5297" y="4340372"/>
            <a:ext cx="748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dirty="0" smtClean="0"/>
              <a:t>[0]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019049" y="4340195"/>
            <a:ext cx="748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dirty="0" smtClean="0"/>
              <a:t>[2]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635297" y="4773039"/>
            <a:ext cx="748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dirty="0" smtClean="0"/>
              <a:t>[1]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2019049" y="4772862"/>
            <a:ext cx="748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dirty="0" smtClean="0"/>
              <a:t>[3]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625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824" y="5275653"/>
            <a:ext cx="1192976" cy="850510"/>
          </a:xfrm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90739" y="1493352"/>
            <a:ext cx="962893" cy="348936"/>
            <a:chOff x="767524" y="2791353"/>
            <a:chExt cx="962893" cy="348936"/>
          </a:xfrm>
        </p:grpSpPr>
        <p:sp>
          <p:nvSpPr>
            <p:cNvPr id="4" name="Rectangle 3"/>
            <p:cNvSpPr/>
            <p:nvPr/>
          </p:nvSpPr>
          <p:spPr>
            <a:xfrm>
              <a:off x="767524" y="2791353"/>
              <a:ext cx="962893" cy="34891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5400000">
              <a:off x="746223" y="2812717"/>
              <a:ext cx="348873" cy="306272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4702" y="1493352"/>
            <a:ext cx="962893" cy="348936"/>
            <a:chOff x="767524" y="2791353"/>
            <a:chExt cx="962893" cy="348936"/>
          </a:xfrm>
        </p:grpSpPr>
        <p:sp>
          <p:nvSpPr>
            <p:cNvPr id="12" name="Rectangle 11"/>
            <p:cNvSpPr/>
            <p:nvPr/>
          </p:nvSpPr>
          <p:spPr>
            <a:xfrm>
              <a:off x="767524" y="2791353"/>
              <a:ext cx="962893" cy="34891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746223" y="2812717"/>
              <a:ext cx="348873" cy="306272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56455" y="1493352"/>
            <a:ext cx="962893" cy="348936"/>
            <a:chOff x="767524" y="2791353"/>
            <a:chExt cx="962893" cy="348936"/>
          </a:xfrm>
        </p:grpSpPr>
        <p:sp>
          <p:nvSpPr>
            <p:cNvPr id="15" name="Rectangle 14"/>
            <p:cNvSpPr/>
            <p:nvPr/>
          </p:nvSpPr>
          <p:spPr>
            <a:xfrm>
              <a:off x="767524" y="2791353"/>
              <a:ext cx="962893" cy="34891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 rot="5400000">
              <a:off x="746223" y="2812717"/>
              <a:ext cx="348873" cy="306272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28142" y="3167041"/>
            <a:ext cx="962893" cy="348936"/>
            <a:chOff x="767524" y="2791353"/>
            <a:chExt cx="962893" cy="348936"/>
          </a:xfrm>
        </p:grpSpPr>
        <p:sp>
          <p:nvSpPr>
            <p:cNvPr id="18" name="Rectangle 17"/>
            <p:cNvSpPr/>
            <p:nvPr/>
          </p:nvSpPr>
          <p:spPr>
            <a:xfrm>
              <a:off x="767524" y="2791353"/>
              <a:ext cx="962893" cy="34891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9" name="Isosceles Triangle 18"/>
            <p:cNvSpPr/>
            <p:nvPr/>
          </p:nvSpPr>
          <p:spPr>
            <a:xfrm rot="5400000">
              <a:off x="746223" y="2812717"/>
              <a:ext cx="348873" cy="306272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2306947" y="1979590"/>
            <a:ext cx="614216" cy="614216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439910" y="2034442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26" name="Oval 25"/>
          <p:cNvSpPr/>
          <p:nvPr/>
        </p:nvSpPr>
        <p:spPr>
          <a:xfrm>
            <a:off x="1302480" y="2327496"/>
            <a:ext cx="614216" cy="614216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13631" y="2299582"/>
            <a:ext cx="3762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+</a:t>
            </a:r>
          </a:p>
        </p:txBody>
      </p:sp>
      <p:cxnSp>
        <p:nvCxnSpPr>
          <p:cNvPr id="31" name="Straight Arrow Connector 30"/>
          <p:cNvCxnSpPr>
            <a:stCxn id="15" idx="2"/>
            <a:endCxn id="20" idx="7"/>
          </p:cNvCxnSpPr>
          <p:nvPr/>
        </p:nvCxnSpPr>
        <p:spPr>
          <a:xfrm flipH="1">
            <a:off x="2831213" y="1842269"/>
            <a:ext cx="406689" cy="22727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2"/>
            <a:endCxn id="20" idx="1"/>
          </p:cNvCxnSpPr>
          <p:nvPr/>
        </p:nvCxnSpPr>
        <p:spPr>
          <a:xfrm>
            <a:off x="2056149" y="1842269"/>
            <a:ext cx="340748" cy="22727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" idx="2"/>
            <a:endCxn id="26" idx="1"/>
          </p:cNvCxnSpPr>
          <p:nvPr/>
        </p:nvCxnSpPr>
        <p:spPr>
          <a:xfrm>
            <a:off x="872186" y="1842269"/>
            <a:ext cx="520244" cy="575177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2"/>
            <a:endCxn id="26" idx="7"/>
          </p:cNvCxnSpPr>
          <p:nvPr/>
        </p:nvCxnSpPr>
        <p:spPr>
          <a:xfrm flipH="1">
            <a:off x="1826746" y="2286698"/>
            <a:ext cx="480201" cy="130748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6" idx="4"/>
            <a:endCxn id="18" idx="0"/>
          </p:cNvCxnSpPr>
          <p:nvPr/>
        </p:nvCxnSpPr>
        <p:spPr>
          <a:xfrm>
            <a:off x="1609588" y="2941712"/>
            <a:ext cx="1" cy="225329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91125" y="1804395"/>
            <a:ext cx="5299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u</a:t>
            </a:r>
            <a:r>
              <a:rPr lang="en-US" dirty="0" smtClean="0">
                <a:latin typeface="Courier New"/>
                <a:cs typeface="Courier New"/>
              </a:rPr>
              <a:t>nrolling,triad,triad_loop,1</a:t>
            </a:r>
          </a:p>
          <a:p>
            <a:r>
              <a:rPr lang="en-US" dirty="0" smtClean="0">
                <a:latin typeface="Courier New"/>
                <a:cs typeface="Courier New"/>
              </a:rPr>
              <a:t>// unrolling a loop</a:t>
            </a:r>
          </a:p>
          <a:p>
            <a:r>
              <a:rPr lang="en-US" dirty="0" smtClean="0">
                <a:latin typeface="Courier New"/>
                <a:cs typeface="Courier New"/>
              </a:rPr>
              <a:t>// function name : triad</a:t>
            </a:r>
          </a:p>
          <a:p>
            <a:r>
              <a:rPr lang="en-US" dirty="0" smtClean="0">
                <a:latin typeface="Courier New"/>
                <a:cs typeface="Courier New"/>
              </a:rPr>
              <a:t>// loop label : </a:t>
            </a:r>
            <a:r>
              <a:rPr lang="en-US" dirty="0" err="1" smtClean="0">
                <a:latin typeface="Courier New"/>
                <a:cs typeface="Courier New"/>
              </a:rPr>
              <a:t>triad_loop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// unrolling factor : 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91946" y="1270066"/>
            <a:ext cx="3601493" cy="2374610"/>
          </a:xfrm>
          <a:prstGeom prst="rect">
            <a:avLst/>
          </a:prstGeom>
          <a:solidFill>
            <a:srgbClr val="FFFFFF">
              <a:alpha val="0"/>
            </a:srgbClr>
          </a:solidFill>
          <a:ln w="19050"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8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824" y="5275653"/>
            <a:ext cx="1192976" cy="850510"/>
          </a:xfrm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90739" y="1660836"/>
            <a:ext cx="962893" cy="348936"/>
            <a:chOff x="767524" y="2791353"/>
            <a:chExt cx="962893" cy="348936"/>
          </a:xfrm>
        </p:grpSpPr>
        <p:sp>
          <p:nvSpPr>
            <p:cNvPr id="4" name="Rectangle 3"/>
            <p:cNvSpPr/>
            <p:nvPr/>
          </p:nvSpPr>
          <p:spPr>
            <a:xfrm>
              <a:off x="767524" y="2791353"/>
              <a:ext cx="962893" cy="34891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5400000">
              <a:off x="746223" y="2812717"/>
              <a:ext cx="348873" cy="306272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4702" y="1660836"/>
            <a:ext cx="962893" cy="348936"/>
            <a:chOff x="767524" y="2791353"/>
            <a:chExt cx="962893" cy="348936"/>
          </a:xfrm>
        </p:grpSpPr>
        <p:sp>
          <p:nvSpPr>
            <p:cNvPr id="12" name="Rectangle 11"/>
            <p:cNvSpPr/>
            <p:nvPr/>
          </p:nvSpPr>
          <p:spPr>
            <a:xfrm>
              <a:off x="767524" y="2791353"/>
              <a:ext cx="962893" cy="34891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746223" y="2812717"/>
              <a:ext cx="348873" cy="306272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56455" y="1660836"/>
            <a:ext cx="962893" cy="348936"/>
            <a:chOff x="767524" y="2791353"/>
            <a:chExt cx="962893" cy="348936"/>
          </a:xfrm>
        </p:grpSpPr>
        <p:sp>
          <p:nvSpPr>
            <p:cNvPr id="15" name="Rectangle 14"/>
            <p:cNvSpPr/>
            <p:nvPr/>
          </p:nvSpPr>
          <p:spPr>
            <a:xfrm>
              <a:off x="767524" y="2791353"/>
              <a:ext cx="962893" cy="34891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 rot="5400000">
              <a:off x="746223" y="2812717"/>
              <a:ext cx="348873" cy="306272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28142" y="3334525"/>
            <a:ext cx="962893" cy="348936"/>
            <a:chOff x="767524" y="2791353"/>
            <a:chExt cx="962893" cy="348936"/>
          </a:xfrm>
        </p:grpSpPr>
        <p:sp>
          <p:nvSpPr>
            <p:cNvPr id="18" name="Rectangle 17"/>
            <p:cNvSpPr/>
            <p:nvPr/>
          </p:nvSpPr>
          <p:spPr>
            <a:xfrm>
              <a:off x="767524" y="2791353"/>
              <a:ext cx="962893" cy="34891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9" name="Isosceles Triangle 18"/>
            <p:cNvSpPr/>
            <p:nvPr/>
          </p:nvSpPr>
          <p:spPr>
            <a:xfrm rot="5400000">
              <a:off x="746223" y="2812717"/>
              <a:ext cx="348873" cy="306272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2306947" y="2147074"/>
            <a:ext cx="614216" cy="614216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439910" y="2201926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26" name="Oval 25"/>
          <p:cNvSpPr/>
          <p:nvPr/>
        </p:nvSpPr>
        <p:spPr>
          <a:xfrm>
            <a:off x="1302480" y="2494980"/>
            <a:ext cx="614216" cy="614216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13631" y="2467066"/>
            <a:ext cx="3762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+</a:t>
            </a:r>
          </a:p>
        </p:txBody>
      </p:sp>
      <p:cxnSp>
        <p:nvCxnSpPr>
          <p:cNvPr id="31" name="Straight Arrow Connector 30"/>
          <p:cNvCxnSpPr>
            <a:stCxn id="15" idx="2"/>
            <a:endCxn id="20" idx="7"/>
          </p:cNvCxnSpPr>
          <p:nvPr/>
        </p:nvCxnSpPr>
        <p:spPr>
          <a:xfrm flipH="1">
            <a:off x="2831213" y="2009753"/>
            <a:ext cx="406689" cy="22727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2"/>
            <a:endCxn id="20" idx="1"/>
          </p:cNvCxnSpPr>
          <p:nvPr/>
        </p:nvCxnSpPr>
        <p:spPr>
          <a:xfrm>
            <a:off x="2056149" y="2009753"/>
            <a:ext cx="340748" cy="22727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" idx="2"/>
            <a:endCxn id="26" idx="1"/>
          </p:cNvCxnSpPr>
          <p:nvPr/>
        </p:nvCxnSpPr>
        <p:spPr>
          <a:xfrm>
            <a:off x="872186" y="2009753"/>
            <a:ext cx="520244" cy="575177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2"/>
            <a:endCxn id="26" idx="7"/>
          </p:cNvCxnSpPr>
          <p:nvPr/>
        </p:nvCxnSpPr>
        <p:spPr>
          <a:xfrm flipH="1">
            <a:off x="1826746" y="2454182"/>
            <a:ext cx="480201" cy="130748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6" idx="4"/>
            <a:endCxn id="18" idx="0"/>
          </p:cNvCxnSpPr>
          <p:nvPr/>
        </p:nvCxnSpPr>
        <p:spPr>
          <a:xfrm>
            <a:off x="1609588" y="3109196"/>
            <a:ext cx="1" cy="225329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298133" y="1660899"/>
            <a:ext cx="962893" cy="348936"/>
            <a:chOff x="767524" y="2791353"/>
            <a:chExt cx="962893" cy="348936"/>
          </a:xfrm>
        </p:grpSpPr>
        <p:sp>
          <p:nvSpPr>
            <p:cNvPr id="29" name="Rectangle 28"/>
            <p:cNvSpPr/>
            <p:nvPr/>
          </p:nvSpPr>
          <p:spPr>
            <a:xfrm>
              <a:off x="767524" y="2791353"/>
              <a:ext cx="962893" cy="34891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0" name="Isosceles Triangle 29"/>
            <p:cNvSpPr/>
            <p:nvPr/>
          </p:nvSpPr>
          <p:spPr>
            <a:xfrm rot="5400000">
              <a:off x="746223" y="2812717"/>
              <a:ext cx="348873" cy="306272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82096" y="1660899"/>
            <a:ext cx="962893" cy="348936"/>
            <a:chOff x="767524" y="2791353"/>
            <a:chExt cx="962893" cy="348936"/>
          </a:xfrm>
        </p:grpSpPr>
        <p:sp>
          <p:nvSpPr>
            <p:cNvPr id="34" name="Rectangle 33"/>
            <p:cNvSpPr/>
            <p:nvPr/>
          </p:nvSpPr>
          <p:spPr>
            <a:xfrm>
              <a:off x="767524" y="2791353"/>
              <a:ext cx="962893" cy="34891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6" name="Isosceles Triangle 35"/>
            <p:cNvSpPr/>
            <p:nvPr/>
          </p:nvSpPr>
          <p:spPr>
            <a:xfrm rot="5400000">
              <a:off x="746223" y="2812717"/>
              <a:ext cx="348873" cy="306272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63849" y="1660899"/>
            <a:ext cx="962893" cy="348936"/>
            <a:chOff x="767524" y="2791353"/>
            <a:chExt cx="962893" cy="348936"/>
          </a:xfrm>
        </p:grpSpPr>
        <p:sp>
          <p:nvSpPr>
            <p:cNvPr id="39" name="Rectangle 38"/>
            <p:cNvSpPr/>
            <p:nvPr/>
          </p:nvSpPr>
          <p:spPr>
            <a:xfrm>
              <a:off x="767524" y="2791353"/>
              <a:ext cx="962893" cy="34891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0" name="Isosceles Triangle 39"/>
            <p:cNvSpPr/>
            <p:nvPr/>
          </p:nvSpPr>
          <p:spPr>
            <a:xfrm rot="5400000">
              <a:off x="746223" y="2812717"/>
              <a:ext cx="348873" cy="306272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35536" y="3334588"/>
            <a:ext cx="962893" cy="348936"/>
            <a:chOff x="767524" y="2791353"/>
            <a:chExt cx="962893" cy="348936"/>
          </a:xfrm>
        </p:grpSpPr>
        <p:sp>
          <p:nvSpPr>
            <p:cNvPr id="43" name="Rectangle 42"/>
            <p:cNvSpPr/>
            <p:nvPr/>
          </p:nvSpPr>
          <p:spPr>
            <a:xfrm>
              <a:off x="767524" y="2791353"/>
              <a:ext cx="962893" cy="34891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44" name="Isosceles Triangle 43"/>
            <p:cNvSpPr/>
            <p:nvPr/>
          </p:nvSpPr>
          <p:spPr>
            <a:xfrm rot="5400000">
              <a:off x="746223" y="2812717"/>
              <a:ext cx="348873" cy="306272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Oval 44"/>
          <p:cNvSpPr/>
          <p:nvPr/>
        </p:nvSpPr>
        <p:spPr>
          <a:xfrm>
            <a:off x="6214341" y="2147137"/>
            <a:ext cx="614216" cy="614216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347304" y="2201989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48" name="Oval 47"/>
          <p:cNvSpPr/>
          <p:nvPr/>
        </p:nvSpPr>
        <p:spPr>
          <a:xfrm>
            <a:off x="5209874" y="2495043"/>
            <a:ext cx="614216" cy="614216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321025" y="2467129"/>
            <a:ext cx="3762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+</a:t>
            </a:r>
          </a:p>
        </p:txBody>
      </p:sp>
      <p:cxnSp>
        <p:nvCxnSpPr>
          <p:cNvPr id="50" name="Straight Arrow Connector 49"/>
          <p:cNvCxnSpPr>
            <a:stCxn id="39" idx="2"/>
            <a:endCxn id="45" idx="7"/>
          </p:cNvCxnSpPr>
          <p:nvPr/>
        </p:nvCxnSpPr>
        <p:spPr>
          <a:xfrm flipH="1">
            <a:off x="6738607" y="2009816"/>
            <a:ext cx="406689" cy="22727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4" idx="2"/>
            <a:endCxn id="45" idx="1"/>
          </p:cNvCxnSpPr>
          <p:nvPr/>
        </p:nvCxnSpPr>
        <p:spPr>
          <a:xfrm>
            <a:off x="5963543" y="2009816"/>
            <a:ext cx="340748" cy="22727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9" idx="2"/>
            <a:endCxn id="48" idx="1"/>
          </p:cNvCxnSpPr>
          <p:nvPr/>
        </p:nvCxnSpPr>
        <p:spPr>
          <a:xfrm>
            <a:off x="4779580" y="2009816"/>
            <a:ext cx="520244" cy="575177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5" idx="2"/>
            <a:endCxn id="48" idx="7"/>
          </p:cNvCxnSpPr>
          <p:nvPr/>
        </p:nvCxnSpPr>
        <p:spPr>
          <a:xfrm flipH="1">
            <a:off x="5734140" y="2454245"/>
            <a:ext cx="480201" cy="130748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8" idx="4"/>
            <a:endCxn id="43" idx="0"/>
          </p:cNvCxnSpPr>
          <p:nvPr/>
        </p:nvCxnSpPr>
        <p:spPr>
          <a:xfrm>
            <a:off x="5516982" y="3109259"/>
            <a:ext cx="1" cy="225329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648343" y="4135798"/>
            <a:ext cx="5299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u</a:t>
            </a:r>
            <a:r>
              <a:rPr lang="en-US" dirty="0" smtClean="0">
                <a:latin typeface="Courier New"/>
                <a:cs typeface="Courier New"/>
              </a:rPr>
              <a:t>nrolling,triad,triad_loop,</a:t>
            </a:r>
            <a:r>
              <a:rPr lang="en-US" dirty="0" smtClean="0">
                <a:solidFill>
                  <a:srgbClr val="800000"/>
                </a:solidFill>
                <a:latin typeface="Courier New"/>
                <a:cs typeface="Courier New"/>
              </a:rPr>
              <a:t>2</a:t>
            </a:r>
          </a:p>
          <a:p>
            <a:r>
              <a:rPr lang="en-US" dirty="0" smtClean="0">
                <a:latin typeface="Courier New"/>
                <a:cs typeface="Courier New"/>
              </a:rPr>
              <a:t>// unrolling a loop</a:t>
            </a:r>
          </a:p>
          <a:p>
            <a:r>
              <a:rPr lang="en-US" dirty="0" smtClean="0">
                <a:latin typeface="Courier New"/>
                <a:cs typeface="Courier New"/>
              </a:rPr>
              <a:t>// function name : triad</a:t>
            </a:r>
          </a:p>
          <a:p>
            <a:r>
              <a:rPr lang="en-US" dirty="0" smtClean="0">
                <a:latin typeface="Courier New"/>
                <a:cs typeface="Courier New"/>
              </a:rPr>
              <a:t>// loop label : </a:t>
            </a:r>
            <a:r>
              <a:rPr lang="en-US" dirty="0" err="1" smtClean="0">
                <a:latin typeface="Courier New"/>
                <a:cs typeface="Courier New"/>
              </a:rPr>
              <a:t>triad_loop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// unrolling factor : </a:t>
            </a:r>
            <a:r>
              <a:rPr lang="en-US" dirty="0" smtClean="0">
                <a:solidFill>
                  <a:srgbClr val="800000"/>
                </a:solidFill>
                <a:latin typeface="Courier New"/>
                <a:cs typeface="Courier New"/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91946" y="1437550"/>
            <a:ext cx="7620527" cy="2374610"/>
          </a:xfrm>
          <a:prstGeom prst="rect">
            <a:avLst/>
          </a:prstGeom>
          <a:solidFill>
            <a:srgbClr val="FFFFFF">
              <a:alpha val="0"/>
            </a:srgbClr>
          </a:solidFill>
          <a:ln w="19050"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8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2.1 Generator Triad Trace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550" y="1748843"/>
            <a:ext cx="869395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Courier New"/>
                <a:cs typeface="Courier New"/>
              </a:rPr>
              <a:t>vagrant@genie</a:t>
            </a:r>
            <a:r>
              <a:rPr lang="en-US" sz="2500" dirty="0">
                <a:latin typeface="Courier New"/>
                <a:cs typeface="Courier New"/>
              </a:rPr>
              <a:t>:~$ </a:t>
            </a:r>
            <a:r>
              <a:rPr lang="en-US" sz="2500" b="1" dirty="0" smtClean="0">
                <a:latin typeface="Courier New"/>
                <a:cs typeface="Courier New"/>
              </a:rPr>
              <a:t>cd gem5-aladdin/</a:t>
            </a:r>
            <a:r>
              <a:rPr lang="en-US" sz="2500" b="1" dirty="0" err="1" smtClean="0">
                <a:latin typeface="Courier New"/>
                <a:cs typeface="Courier New"/>
              </a:rPr>
              <a:t>src</a:t>
            </a:r>
            <a:r>
              <a:rPr lang="en-US" sz="2500" b="1" dirty="0" smtClean="0">
                <a:latin typeface="Courier New"/>
                <a:cs typeface="Courier New"/>
              </a:rPr>
              <a:t>/</a:t>
            </a:r>
            <a:r>
              <a:rPr lang="en-US" sz="2500" b="1" dirty="0" err="1" smtClean="0">
                <a:latin typeface="Courier New"/>
                <a:cs typeface="Courier New"/>
              </a:rPr>
              <a:t>aladdin</a:t>
            </a:r>
            <a:r>
              <a:rPr lang="en-US" sz="2500" b="1" dirty="0" smtClean="0">
                <a:latin typeface="Courier New"/>
                <a:cs typeface="Courier New"/>
              </a:rPr>
              <a:t>/SHOC/triad/</a:t>
            </a:r>
          </a:p>
          <a:p>
            <a:r>
              <a:rPr lang="en-US" sz="2500" dirty="0" err="1" smtClean="0">
                <a:latin typeface="Courier New"/>
                <a:cs typeface="Courier New"/>
              </a:rPr>
              <a:t>vagrant@genie</a:t>
            </a:r>
            <a:r>
              <a:rPr lang="en-US" sz="2500" dirty="0" smtClean="0">
                <a:latin typeface="Courier New"/>
                <a:cs typeface="Courier New"/>
              </a:rPr>
              <a:t>:~/gem5-aladdin/</a:t>
            </a:r>
            <a:r>
              <a:rPr lang="en-US" sz="2500" dirty="0" err="1" smtClean="0">
                <a:latin typeface="Courier New"/>
                <a:cs typeface="Courier New"/>
              </a:rPr>
              <a:t>src</a:t>
            </a:r>
            <a:r>
              <a:rPr lang="en-US" sz="2500" dirty="0" smtClean="0">
                <a:latin typeface="Courier New"/>
                <a:cs typeface="Courier New"/>
              </a:rPr>
              <a:t>/</a:t>
            </a:r>
            <a:r>
              <a:rPr lang="en-US" sz="2500" dirty="0" err="1" smtClean="0">
                <a:latin typeface="Courier New"/>
                <a:cs typeface="Courier New"/>
              </a:rPr>
              <a:t>aladdin</a:t>
            </a:r>
            <a:r>
              <a:rPr lang="en-US" sz="2500" dirty="0" smtClean="0">
                <a:latin typeface="Courier New"/>
                <a:cs typeface="Courier New"/>
              </a:rPr>
              <a:t>/SHOC/triad$ </a:t>
            </a:r>
            <a:r>
              <a:rPr lang="en-US" sz="2500" b="1" dirty="0" smtClean="0">
                <a:latin typeface="Courier New"/>
                <a:cs typeface="Courier New"/>
              </a:rPr>
              <a:t>vi </a:t>
            </a:r>
            <a:r>
              <a:rPr lang="en-US" sz="2500" b="1" dirty="0" err="1" smtClean="0">
                <a:latin typeface="Courier New"/>
                <a:cs typeface="Courier New"/>
              </a:rPr>
              <a:t>triad.c</a:t>
            </a:r>
            <a:endParaRPr lang="en-US" sz="2500" b="1" dirty="0" smtClean="0">
              <a:latin typeface="Courier New"/>
              <a:cs typeface="Courier New"/>
            </a:endParaRPr>
          </a:p>
          <a:p>
            <a:r>
              <a:rPr lang="en-US" sz="2500" dirty="0" err="1">
                <a:latin typeface="Courier New"/>
                <a:cs typeface="Courier New"/>
              </a:rPr>
              <a:t>vagrant@genie</a:t>
            </a:r>
            <a:r>
              <a:rPr lang="en-US" sz="2500" dirty="0">
                <a:latin typeface="Courier New"/>
                <a:cs typeface="Courier New"/>
              </a:rPr>
              <a:t>:~/gem5-aladdin/</a:t>
            </a:r>
            <a:r>
              <a:rPr lang="en-US" sz="2500" dirty="0" err="1">
                <a:latin typeface="Courier New"/>
                <a:cs typeface="Courier New"/>
              </a:rPr>
              <a:t>src</a:t>
            </a:r>
            <a:r>
              <a:rPr lang="en-US" sz="2500" dirty="0">
                <a:latin typeface="Courier New"/>
                <a:cs typeface="Courier New"/>
              </a:rPr>
              <a:t>/</a:t>
            </a:r>
            <a:r>
              <a:rPr lang="en-US" sz="2500" dirty="0" err="1">
                <a:latin typeface="Courier New"/>
                <a:cs typeface="Courier New"/>
              </a:rPr>
              <a:t>aladdin</a:t>
            </a:r>
            <a:r>
              <a:rPr lang="en-US" sz="2500" dirty="0">
                <a:latin typeface="Courier New"/>
                <a:cs typeface="Courier New"/>
              </a:rPr>
              <a:t>/SHOC/triad$ </a:t>
            </a:r>
            <a:r>
              <a:rPr lang="en-US" sz="2500" b="1" dirty="0">
                <a:latin typeface="Courier New"/>
                <a:cs typeface="Courier New"/>
              </a:rPr>
              <a:t>make run-trace</a:t>
            </a:r>
          </a:p>
          <a:p>
            <a:r>
              <a:rPr lang="en-US" sz="2500" dirty="0" err="1">
                <a:latin typeface="Courier New"/>
                <a:cs typeface="Courier New"/>
              </a:rPr>
              <a:t>vagrant@genie</a:t>
            </a:r>
            <a:r>
              <a:rPr lang="en-US" sz="2500" dirty="0">
                <a:latin typeface="Courier New"/>
                <a:cs typeface="Courier New"/>
              </a:rPr>
              <a:t>:~/gem5-aladdin/</a:t>
            </a:r>
            <a:r>
              <a:rPr lang="en-US" sz="2500" dirty="0" err="1">
                <a:latin typeface="Courier New"/>
                <a:cs typeface="Courier New"/>
              </a:rPr>
              <a:t>src</a:t>
            </a:r>
            <a:r>
              <a:rPr lang="en-US" sz="2500" dirty="0">
                <a:latin typeface="Courier New"/>
                <a:cs typeface="Courier New"/>
              </a:rPr>
              <a:t>/</a:t>
            </a:r>
            <a:r>
              <a:rPr lang="en-US" sz="2500" dirty="0" err="1">
                <a:latin typeface="Courier New"/>
                <a:cs typeface="Courier New"/>
              </a:rPr>
              <a:t>aladdin</a:t>
            </a:r>
            <a:r>
              <a:rPr lang="en-US" sz="2500" dirty="0">
                <a:latin typeface="Courier New"/>
                <a:cs typeface="Courier New"/>
              </a:rPr>
              <a:t>/SHOC/triad</a:t>
            </a:r>
            <a:r>
              <a:rPr lang="en-US" sz="2500" dirty="0" smtClean="0">
                <a:latin typeface="Courier New"/>
                <a:cs typeface="Courier New"/>
              </a:rPr>
              <a:t>$</a:t>
            </a:r>
          </a:p>
          <a:p>
            <a:r>
              <a:rPr lang="en-US" sz="2500" b="1" dirty="0" smtClean="0">
                <a:latin typeface="Courier New"/>
                <a:cs typeface="Courier New"/>
              </a:rPr>
              <a:t>vi </a:t>
            </a:r>
            <a:r>
              <a:rPr lang="en-US" sz="2500" b="1" dirty="0" err="1" smtClean="0">
                <a:latin typeface="Courier New"/>
                <a:cs typeface="Courier New"/>
              </a:rPr>
              <a:t>dynamic_trace.gz</a:t>
            </a:r>
            <a:endParaRPr lang="en-US" sz="2500" b="1" dirty="0" smtClean="0">
              <a:latin typeface="Courier New"/>
              <a:cs typeface="Courier New"/>
            </a:endParaRP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0237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2.2 Setup a design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27832"/>
            <a:ext cx="79611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Courier New"/>
                <a:cs typeface="Courier New"/>
              </a:rPr>
              <a:t>vagrant@genie</a:t>
            </a:r>
            <a:r>
              <a:rPr lang="en-US" sz="2500" dirty="0">
                <a:latin typeface="Courier New"/>
                <a:cs typeface="Courier New"/>
              </a:rPr>
              <a:t>:~/gem5-aladdin/</a:t>
            </a:r>
            <a:r>
              <a:rPr lang="en-US" sz="2500" dirty="0" err="1">
                <a:latin typeface="Courier New"/>
                <a:cs typeface="Courier New"/>
              </a:rPr>
              <a:t>src</a:t>
            </a:r>
            <a:r>
              <a:rPr lang="en-US" sz="2500" dirty="0">
                <a:latin typeface="Courier New"/>
                <a:cs typeface="Courier New"/>
              </a:rPr>
              <a:t>/</a:t>
            </a:r>
            <a:r>
              <a:rPr lang="en-US" sz="2500" dirty="0" err="1">
                <a:latin typeface="Courier New"/>
                <a:cs typeface="Courier New"/>
              </a:rPr>
              <a:t>aladdin</a:t>
            </a:r>
            <a:r>
              <a:rPr lang="en-US" sz="2500" dirty="0">
                <a:latin typeface="Courier New"/>
                <a:cs typeface="Courier New"/>
              </a:rPr>
              <a:t>/SHOC/triad$ </a:t>
            </a:r>
            <a:r>
              <a:rPr lang="en-US" sz="2500" b="1" dirty="0" err="1" smtClean="0">
                <a:latin typeface="Courier New"/>
                <a:cs typeface="Courier New"/>
              </a:rPr>
              <a:t>mkdir</a:t>
            </a:r>
            <a:r>
              <a:rPr lang="en-US" sz="2500" b="1" dirty="0" smtClean="0">
                <a:latin typeface="Courier New"/>
                <a:cs typeface="Courier New"/>
              </a:rPr>
              <a:t> example</a:t>
            </a:r>
          </a:p>
          <a:p>
            <a:r>
              <a:rPr lang="en-US" sz="2500" dirty="0" err="1">
                <a:latin typeface="Courier New"/>
                <a:cs typeface="Courier New"/>
              </a:rPr>
              <a:t>vagrant@genie</a:t>
            </a:r>
            <a:r>
              <a:rPr lang="en-US" sz="2500" dirty="0">
                <a:latin typeface="Courier New"/>
                <a:cs typeface="Courier New"/>
              </a:rPr>
              <a:t>:~/gem5-aladdin/</a:t>
            </a:r>
            <a:r>
              <a:rPr lang="en-US" sz="2500" dirty="0" err="1">
                <a:latin typeface="Courier New"/>
                <a:cs typeface="Courier New"/>
              </a:rPr>
              <a:t>src</a:t>
            </a:r>
            <a:r>
              <a:rPr lang="en-US" sz="2500" dirty="0">
                <a:latin typeface="Courier New"/>
                <a:cs typeface="Courier New"/>
              </a:rPr>
              <a:t>/</a:t>
            </a:r>
            <a:r>
              <a:rPr lang="en-US" sz="2500" dirty="0" err="1">
                <a:latin typeface="Courier New"/>
                <a:cs typeface="Courier New"/>
              </a:rPr>
              <a:t>aladdin</a:t>
            </a:r>
            <a:r>
              <a:rPr lang="en-US" sz="2500" dirty="0">
                <a:latin typeface="Courier New"/>
                <a:cs typeface="Courier New"/>
              </a:rPr>
              <a:t>/SHOC/triad/example$ </a:t>
            </a:r>
            <a:r>
              <a:rPr lang="en-US" sz="2500" b="1" dirty="0">
                <a:latin typeface="Courier New"/>
                <a:cs typeface="Courier New"/>
              </a:rPr>
              <a:t>vi </a:t>
            </a:r>
            <a:r>
              <a:rPr lang="en-US" sz="2500" b="1" dirty="0" err="1" smtClean="0">
                <a:latin typeface="Courier New"/>
                <a:cs typeface="Courier New"/>
              </a:rPr>
              <a:t>triad.cfg</a:t>
            </a:r>
            <a:endParaRPr lang="en-US" sz="25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72734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2.2 Setup a design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870066"/>
            <a:ext cx="79611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ourier New"/>
                <a:cs typeface="Courier New"/>
              </a:rPr>
              <a:t>cycle_time,6</a:t>
            </a:r>
          </a:p>
          <a:p>
            <a:r>
              <a:rPr lang="en-US" sz="2500" dirty="0">
                <a:latin typeface="Courier New"/>
                <a:cs typeface="Courier New"/>
              </a:rPr>
              <a:t>p</a:t>
            </a:r>
            <a:r>
              <a:rPr lang="en-US" sz="2500" dirty="0" smtClean="0">
                <a:latin typeface="Courier New"/>
                <a:cs typeface="Courier New"/>
              </a:rPr>
              <a:t>ipelining,1</a:t>
            </a:r>
            <a:endParaRPr lang="en-US" sz="2500" dirty="0">
              <a:latin typeface="Courier New"/>
              <a:cs typeface="Courier New"/>
            </a:endParaRPr>
          </a:p>
          <a:p>
            <a:r>
              <a:rPr lang="en-US" sz="2500" dirty="0">
                <a:latin typeface="Courier New"/>
                <a:cs typeface="Courier New"/>
              </a:rPr>
              <a:t>partition,cyclic,a,8192,4,1</a:t>
            </a:r>
          </a:p>
          <a:p>
            <a:r>
              <a:rPr lang="en-US" sz="2500" dirty="0">
                <a:latin typeface="Courier New"/>
                <a:cs typeface="Courier New"/>
              </a:rPr>
              <a:t>partition,cyclic,b,8192,4,1</a:t>
            </a:r>
          </a:p>
          <a:p>
            <a:r>
              <a:rPr lang="en-US" sz="2500" dirty="0">
                <a:latin typeface="Courier New"/>
                <a:cs typeface="Courier New"/>
              </a:rPr>
              <a:t>partition,cyclic,c,8192,4,1</a:t>
            </a:r>
          </a:p>
          <a:p>
            <a:r>
              <a:rPr lang="en-US" sz="2500" dirty="0">
                <a:latin typeface="Courier New"/>
                <a:cs typeface="Courier New"/>
              </a:rPr>
              <a:t>unrolling,triad,triad_loop,</a:t>
            </a:r>
            <a:r>
              <a:rPr lang="en-US" sz="2500" dirty="0" smtClean="0">
                <a:latin typeface="Courier New"/>
                <a:cs typeface="Courier New"/>
              </a:rPr>
              <a:t>1</a:t>
            </a:r>
          </a:p>
          <a:p>
            <a:endParaRPr lang="en-US" sz="2500" dirty="0">
              <a:latin typeface="Courier New"/>
              <a:cs typeface="Courier New"/>
            </a:endParaRPr>
          </a:p>
          <a:p>
            <a:endParaRPr lang="en-US" sz="25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07461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2.2 Setup a design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11325"/>
            <a:ext cx="79611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Courier New"/>
                <a:cs typeface="Courier New"/>
              </a:rPr>
              <a:t>vagrant</a:t>
            </a:r>
            <a:r>
              <a:rPr lang="en-US" sz="2500" dirty="0" err="1">
                <a:latin typeface="Courier New"/>
                <a:cs typeface="Courier New"/>
              </a:rPr>
              <a:t>@genie</a:t>
            </a:r>
            <a:r>
              <a:rPr lang="en-US" sz="2500" dirty="0">
                <a:latin typeface="Courier New"/>
                <a:cs typeface="Courier New"/>
              </a:rPr>
              <a:t>:~/gem5-aladdin/</a:t>
            </a:r>
            <a:r>
              <a:rPr lang="en-US" sz="2500" dirty="0" err="1">
                <a:latin typeface="Courier New"/>
                <a:cs typeface="Courier New"/>
              </a:rPr>
              <a:t>src</a:t>
            </a:r>
            <a:r>
              <a:rPr lang="en-US" sz="2500" dirty="0">
                <a:latin typeface="Courier New"/>
                <a:cs typeface="Courier New"/>
              </a:rPr>
              <a:t>/</a:t>
            </a:r>
            <a:r>
              <a:rPr lang="en-US" sz="2500" dirty="0" err="1">
                <a:latin typeface="Courier New"/>
                <a:cs typeface="Courier New"/>
              </a:rPr>
              <a:t>aladdin</a:t>
            </a:r>
            <a:r>
              <a:rPr lang="en-US" sz="2500" dirty="0">
                <a:latin typeface="Courier New"/>
                <a:cs typeface="Courier New"/>
              </a:rPr>
              <a:t>/SHOC/triad/example$ </a:t>
            </a:r>
            <a:endParaRPr lang="en-US" sz="2500" dirty="0" smtClean="0">
              <a:latin typeface="Courier New"/>
              <a:cs typeface="Courier New"/>
            </a:endParaRPr>
          </a:p>
          <a:p>
            <a:r>
              <a:rPr lang="en-US" sz="2500" b="1" dirty="0" err="1" smtClean="0">
                <a:latin typeface="Courier New"/>
                <a:cs typeface="Courier New"/>
              </a:rPr>
              <a:t>cp</a:t>
            </a:r>
            <a:r>
              <a:rPr lang="en-US" sz="2500" b="1" dirty="0" smtClean="0">
                <a:latin typeface="Courier New"/>
                <a:cs typeface="Courier New"/>
              </a:rPr>
              <a:t> ../</a:t>
            </a:r>
            <a:r>
              <a:rPr lang="en-US" sz="2500" b="1" dirty="0" err="1" smtClean="0">
                <a:latin typeface="Courier New"/>
                <a:cs typeface="Courier New"/>
              </a:rPr>
              <a:t>run.sh</a:t>
            </a:r>
            <a:r>
              <a:rPr lang="en-US" sz="2500" b="1" dirty="0" smtClean="0">
                <a:latin typeface="Courier New"/>
                <a:cs typeface="Courier New"/>
              </a:rPr>
              <a:t> .</a:t>
            </a:r>
            <a:endParaRPr lang="en-US" sz="2500" dirty="0" smtClean="0">
              <a:latin typeface="Courier New"/>
              <a:cs typeface="Courier New"/>
            </a:endParaRPr>
          </a:p>
          <a:p>
            <a:r>
              <a:rPr lang="en-US" sz="2500" dirty="0" err="1" smtClean="0">
                <a:latin typeface="Courier New"/>
                <a:cs typeface="Courier New"/>
              </a:rPr>
              <a:t>vagrant</a:t>
            </a:r>
            <a:r>
              <a:rPr lang="en-US" sz="2500" dirty="0" err="1">
                <a:latin typeface="Courier New"/>
                <a:cs typeface="Courier New"/>
              </a:rPr>
              <a:t>@genie</a:t>
            </a:r>
            <a:r>
              <a:rPr lang="en-US" sz="2500" dirty="0">
                <a:latin typeface="Courier New"/>
                <a:cs typeface="Courier New"/>
              </a:rPr>
              <a:t>:~/gem5-aladdin/</a:t>
            </a:r>
            <a:r>
              <a:rPr lang="en-US" sz="2500" dirty="0" err="1">
                <a:latin typeface="Courier New"/>
                <a:cs typeface="Courier New"/>
              </a:rPr>
              <a:t>src</a:t>
            </a:r>
            <a:r>
              <a:rPr lang="en-US" sz="2500" dirty="0">
                <a:latin typeface="Courier New"/>
                <a:cs typeface="Courier New"/>
              </a:rPr>
              <a:t>/</a:t>
            </a:r>
            <a:r>
              <a:rPr lang="en-US" sz="2500" dirty="0" err="1">
                <a:latin typeface="Courier New"/>
                <a:cs typeface="Courier New"/>
              </a:rPr>
              <a:t>aladdin</a:t>
            </a:r>
            <a:r>
              <a:rPr lang="en-US" sz="2500" dirty="0">
                <a:latin typeface="Courier New"/>
                <a:cs typeface="Courier New"/>
              </a:rPr>
              <a:t>/SHOC/triad/example$ </a:t>
            </a:r>
            <a:r>
              <a:rPr lang="en-US" sz="2500" b="1" dirty="0" smtClean="0">
                <a:latin typeface="Courier New"/>
                <a:cs typeface="Courier New"/>
              </a:rPr>
              <a:t>make outputs</a:t>
            </a:r>
          </a:p>
          <a:p>
            <a:r>
              <a:rPr lang="en-US" sz="2500" dirty="0" err="1">
                <a:latin typeface="Courier New"/>
                <a:cs typeface="Courier New"/>
              </a:rPr>
              <a:t>vagrant@genie</a:t>
            </a:r>
            <a:r>
              <a:rPr lang="en-US" sz="2500" dirty="0">
                <a:latin typeface="Courier New"/>
                <a:cs typeface="Courier New"/>
              </a:rPr>
              <a:t>:~/gem5-aladdin/</a:t>
            </a:r>
            <a:r>
              <a:rPr lang="en-US" sz="2500" dirty="0" err="1">
                <a:latin typeface="Courier New"/>
                <a:cs typeface="Courier New"/>
              </a:rPr>
              <a:t>src</a:t>
            </a:r>
            <a:r>
              <a:rPr lang="en-US" sz="2500" dirty="0">
                <a:latin typeface="Courier New"/>
                <a:cs typeface="Courier New"/>
              </a:rPr>
              <a:t>/</a:t>
            </a:r>
            <a:r>
              <a:rPr lang="en-US" sz="2500" dirty="0" err="1">
                <a:latin typeface="Courier New"/>
                <a:cs typeface="Courier New"/>
              </a:rPr>
              <a:t>aladdin</a:t>
            </a:r>
            <a:r>
              <a:rPr lang="en-US" sz="2500" dirty="0">
                <a:latin typeface="Courier New"/>
                <a:cs typeface="Courier New"/>
              </a:rPr>
              <a:t>/SHOC/triad/example$ </a:t>
            </a:r>
            <a:r>
              <a:rPr lang="en-US" sz="2500" b="1" dirty="0" smtClean="0">
                <a:latin typeface="Courier New"/>
                <a:cs typeface="Courier New"/>
              </a:rPr>
              <a:t>bash </a:t>
            </a:r>
            <a:r>
              <a:rPr lang="en-US" sz="2500" b="1" dirty="0" err="1" smtClean="0">
                <a:latin typeface="Courier New"/>
                <a:cs typeface="Courier New"/>
              </a:rPr>
              <a:t>run.sh</a:t>
            </a:r>
            <a:endParaRPr lang="en-US" sz="2500" b="1" dirty="0">
              <a:latin typeface="Courier New"/>
              <a:cs typeface="Courier New"/>
            </a:endParaRPr>
          </a:p>
          <a:p>
            <a:endParaRPr lang="en-US" sz="25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9033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2.3 Design Space Exploration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071106"/>
              </p:ext>
            </p:extLst>
          </p:nvPr>
        </p:nvGraphicFramePr>
        <p:xfrm>
          <a:off x="457200" y="1590548"/>
          <a:ext cx="7539002" cy="333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812"/>
                <a:gridCol w="1521093"/>
                <a:gridCol w="1830951"/>
                <a:gridCol w="1280346"/>
                <a:gridCol w="1507800"/>
              </a:tblGrid>
              <a:tr h="6281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Unrolling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Partition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Clock Period (ns)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Cycles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Power (</a:t>
                      </a:r>
                      <a:r>
                        <a:rPr lang="en-US" sz="2400" dirty="0" err="1" smtClean="0"/>
                        <a:t>mW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6281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81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81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81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81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2.3 Design Space Exploration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306404"/>
              </p:ext>
            </p:extLst>
          </p:nvPr>
        </p:nvGraphicFramePr>
        <p:xfrm>
          <a:off x="457200" y="1590548"/>
          <a:ext cx="7539002" cy="333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812"/>
                <a:gridCol w="1521093"/>
                <a:gridCol w="1830951"/>
                <a:gridCol w="1280346"/>
                <a:gridCol w="1507800"/>
              </a:tblGrid>
              <a:tr h="6281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Unrolling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Partition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Clock Period (ns)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Cycles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Power (</a:t>
                      </a:r>
                      <a:r>
                        <a:rPr lang="en-US" sz="2400" dirty="0" err="1" smtClean="0"/>
                        <a:t>mW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6281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2052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4.47</a:t>
                      </a:r>
                      <a:endParaRPr lang="en-US" sz="2400" dirty="0"/>
                    </a:p>
                  </a:txBody>
                  <a:tcPr/>
                </a:tc>
              </a:tr>
              <a:tr h="6281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2052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4.43</a:t>
                      </a:r>
                      <a:endParaRPr lang="en-US" sz="2400" dirty="0"/>
                    </a:p>
                  </a:txBody>
                  <a:tcPr/>
                </a:tc>
              </a:tr>
              <a:tr h="6281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10.29</a:t>
                      </a:r>
                      <a:endParaRPr lang="en-US" sz="2400" dirty="0"/>
                    </a:p>
                  </a:txBody>
                  <a:tcPr/>
                </a:tc>
              </a:tr>
              <a:tr h="6281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68.91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9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11905" y="1100303"/>
            <a:ext cx="4639606" cy="2960553"/>
            <a:chOff x="2128922" y="1132608"/>
            <a:chExt cx="5178453" cy="3931360"/>
          </a:xfrm>
        </p:grpSpPr>
        <p:sp>
          <p:nvSpPr>
            <p:cNvPr id="56" name="Rounded Rectangle 55"/>
            <p:cNvSpPr/>
            <p:nvPr/>
          </p:nvSpPr>
          <p:spPr>
            <a:xfrm>
              <a:off x="2128922" y="1132608"/>
              <a:ext cx="5178453" cy="3931360"/>
            </a:xfrm>
            <a:prstGeom prst="roundRect">
              <a:avLst>
                <a:gd name="adj" fmla="val 6940"/>
              </a:avLst>
            </a:prstGeom>
            <a:solidFill>
              <a:srgbClr val="D1D3D4"/>
            </a:solidFill>
            <a:ln>
              <a:solidFill>
                <a:srgbClr val="D1D3D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283505" y="1285010"/>
              <a:ext cx="922212" cy="3623082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GPU/DSP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329014" y="1285011"/>
              <a:ext cx="1763144" cy="956494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Big Cores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329014" y="2371434"/>
              <a:ext cx="2770377" cy="533130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Shared Resources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244001" y="1285011"/>
              <a:ext cx="908796" cy="3623080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Memory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Interface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329014" y="3035762"/>
              <a:ext cx="2770377" cy="18723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rgbClr val="FF6666"/>
              </a:bgClr>
            </a:patt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Sea of Fine-Grained </a:t>
              </a: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Accelerators</a:t>
              </a:r>
              <a:endParaRPr lang="en-US" sz="2000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215455" y="1285011"/>
              <a:ext cx="883936" cy="956494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Small Cores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11905" y="1092002"/>
            <a:ext cx="4639606" cy="2960553"/>
          </a:xfrm>
          <a:prstGeom prst="roundRect">
            <a:avLst>
              <a:gd name="adj" fmla="val 1890"/>
            </a:avLst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emm_int_firs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0"/>
          <a:stretch/>
        </p:blipFill>
        <p:spPr>
          <a:xfrm>
            <a:off x="4839171" y="2764802"/>
            <a:ext cx="4304829" cy="34194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84458" y="3260000"/>
            <a:ext cx="95842" cy="107835"/>
          </a:xfrm>
          <a:prstGeom prst="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252177" y="166800"/>
            <a:ext cx="876902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Accelerator-Centric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5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32379" y="2764802"/>
            <a:ext cx="1668727" cy="3346901"/>
            <a:chOff x="3432379" y="2764802"/>
            <a:chExt cx="1668727" cy="3346901"/>
          </a:xfrm>
        </p:grpSpPr>
        <p:cxnSp>
          <p:nvCxnSpPr>
            <p:cNvPr id="7" name="Straight Arrow Connector 6"/>
            <p:cNvCxnSpPr>
              <a:stCxn id="9" idx="0"/>
            </p:cNvCxnSpPr>
            <p:nvPr/>
          </p:nvCxnSpPr>
          <p:spPr>
            <a:xfrm flipV="1">
              <a:off x="3432379" y="2764802"/>
              <a:ext cx="1668727" cy="49519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9" idx="2"/>
            </p:cNvCxnSpPr>
            <p:nvPr/>
          </p:nvCxnSpPr>
          <p:spPr>
            <a:xfrm>
              <a:off x="3432379" y="3367835"/>
              <a:ext cx="1668727" cy="274386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156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2.3 Design Space Exploration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083356"/>
              </p:ext>
            </p:extLst>
          </p:nvPr>
        </p:nvGraphicFramePr>
        <p:xfrm>
          <a:off x="457200" y="1590548"/>
          <a:ext cx="7539002" cy="333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812"/>
                <a:gridCol w="1521093"/>
                <a:gridCol w="1830951"/>
                <a:gridCol w="1280346"/>
                <a:gridCol w="1507800"/>
              </a:tblGrid>
              <a:tr h="6281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Unrolling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Partition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Clock Period (ns)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Cycles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Power (</a:t>
                      </a:r>
                      <a:r>
                        <a:rPr lang="en-US" sz="2400" dirty="0" err="1" smtClean="0"/>
                        <a:t>mW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6281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2052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4.47</a:t>
                      </a:r>
                      <a:endParaRPr lang="en-US" sz="2400" dirty="0"/>
                    </a:p>
                  </a:txBody>
                  <a:tcPr/>
                </a:tc>
              </a:tr>
              <a:tr h="6281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2052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4.43</a:t>
                      </a:r>
                      <a:endParaRPr lang="en-US" sz="2400" dirty="0"/>
                    </a:p>
                  </a:txBody>
                  <a:tcPr/>
                </a:tc>
              </a:tr>
              <a:tr h="6281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10.29</a:t>
                      </a:r>
                      <a:endParaRPr lang="en-US" sz="2400" dirty="0"/>
                    </a:p>
                  </a:txBody>
                  <a:tcPr/>
                </a:tc>
              </a:tr>
              <a:tr h="6281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68.91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5810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2.3 Design Space Exploration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515788"/>
              </p:ext>
            </p:extLst>
          </p:nvPr>
        </p:nvGraphicFramePr>
        <p:xfrm>
          <a:off x="457200" y="1590548"/>
          <a:ext cx="7539002" cy="3359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812"/>
                <a:gridCol w="1521093"/>
                <a:gridCol w="1830951"/>
                <a:gridCol w="1280346"/>
                <a:gridCol w="1507800"/>
              </a:tblGrid>
              <a:tr h="6281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Unrolling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Partition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Clock Period (ns)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Cycles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Power (</a:t>
                      </a:r>
                      <a:r>
                        <a:rPr lang="en-US" sz="2400" dirty="0" err="1" smtClean="0"/>
                        <a:t>mW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6281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2052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4.47</a:t>
                      </a:r>
                      <a:endParaRPr lang="en-US" sz="2400" dirty="0"/>
                    </a:p>
                  </a:txBody>
                  <a:tcPr/>
                </a:tc>
              </a:tr>
              <a:tr h="6281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2052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4.43</a:t>
                      </a:r>
                      <a:endParaRPr lang="en-US" sz="2400" dirty="0"/>
                    </a:p>
                  </a:txBody>
                  <a:tcPr/>
                </a:tc>
              </a:tr>
              <a:tr h="6281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516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10.29</a:t>
                      </a:r>
                      <a:endParaRPr lang="en-US" sz="2400" dirty="0"/>
                    </a:p>
                  </a:txBody>
                  <a:tcPr/>
                </a:tc>
              </a:tr>
              <a:tr h="6281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517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68.913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0681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944"/>
            <a:ext cx="8229600" cy="1143000"/>
          </a:xfrm>
        </p:spPr>
        <p:txBody>
          <a:bodyPr/>
          <a:lstStyle/>
          <a:p>
            <a:r>
              <a:rPr lang="en-US" dirty="0" smtClean="0"/>
              <a:t>Tutorial Outline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331426"/>
              </p:ext>
            </p:extLst>
          </p:nvPr>
        </p:nvGraphicFramePr>
        <p:xfrm>
          <a:off x="279100" y="1280113"/>
          <a:ext cx="8666042" cy="42316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097"/>
                <a:gridCol w="6505945"/>
              </a:tblGrid>
              <a:tr h="52261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Helvetica"/>
                          <a:cs typeface="Helvetica"/>
                        </a:rPr>
                        <a:t>Time</a:t>
                      </a:r>
                      <a:endParaRPr lang="en-US" sz="2000" b="1" i="0" dirty="0"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00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Helvetica"/>
                          <a:cs typeface="Helvetica"/>
                        </a:rPr>
                        <a:t>Topic</a:t>
                      </a:r>
                      <a:endParaRPr lang="en-US" sz="2000" b="1" i="0" dirty="0"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0016"/>
                    </a:solidFill>
                  </a:tcPr>
                </a:tc>
              </a:tr>
              <a:tr h="529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8:45 am – 9:00 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Hands-on: Virtual Machine Setup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9:00</a:t>
                      </a:r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 am – 9:20 am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Presentation: Accelerator Research Overview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8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9:20</a:t>
                      </a:r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 am – 9:35 am</a:t>
                      </a:r>
                      <a:endParaRPr lang="en-US" sz="1800" b="0" i="0" dirty="0" smtClean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latin typeface="Helvetica Light"/>
                          <a:cs typeface="Helvetica Light"/>
                        </a:rPr>
                        <a:t>Presentation:</a:t>
                      </a:r>
                      <a:r>
                        <a:rPr lang="en-US" sz="1800" b="1" i="0" baseline="0" dirty="0" smtClean="0">
                          <a:latin typeface="Helvetica Light"/>
                          <a:cs typeface="Helvetica Light"/>
                        </a:rPr>
                        <a:t> Aladdin: Accelerator Pre-RTL Modeling</a:t>
                      </a:r>
                      <a:endParaRPr lang="en-US" sz="1800" b="1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9:35</a:t>
                      </a:r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 am – 10:15 am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Hands-on: Accelerator Design Space Exploration using Aladdin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10:15</a:t>
                      </a:r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 am – 10:30 am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Break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29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10:30</a:t>
                      </a:r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 am – 11:00 am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Presentation: gem5-Aladdin: Accelerator System Integration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Light"/>
                          <a:cs typeface="Helvetica Light"/>
                        </a:rPr>
                        <a:t>11:00</a:t>
                      </a:r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 am – 12:00 pm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 smtClean="0">
                          <a:latin typeface="Helvetica Light"/>
                          <a:cs typeface="Helvetica Light"/>
                        </a:rPr>
                        <a:t>Hands-on: SoC Design Space Exploration using gem5-Aladdin</a:t>
                      </a:r>
                      <a:endParaRPr lang="en-US" sz="1800" b="0" i="0" dirty="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80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11905" y="1100303"/>
            <a:ext cx="4639606" cy="2960553"/>
            <a:chOff x="2128922" y="1132608"/>
            <a:chExt cx="5178453" cy="3931360"/>
          </a:xfrm>
        </p:grpSpPr>
        <p:sp>
          <p:nvSpPr>
            <p:cNvPr id="56" name="Rounded Rectangle 55"/>
            <p:cNvSpPr/>
            <p:nvPr/>
          </p:nvSpPr>
          <p:spPr>
            <a:xfrm>
              <a:off x="2128922" y="1132608"/>
              <a:ext cx="5178453" cy="3931360"/>
            </a:xfrm>
            <a:prstGeom prst="roundRect">
              <a:avLst>
                <a:gd name="adj" fmla="val 6940"/>
              </a:avLst>
            </a:prstGeom>
            <a:solidFill>
              <a:srgbClr val="D1D3D4"/>
            </a:solidFill>
            <a:ln>
              <a:solidFill>
                <a:srgbClr val="D1D3D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283505" y="1285010"/>
              <a:ext cx="922212" cy="3623082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GPU/DSP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329014" y="1285011"/>
              <a:ext cx="1763144" cy="956494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Big Cores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329014" y="2371434"/>
              <a:ext cx="2770377" cy="533130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Shared Resources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244001" y="1285011"/>
              <a:ext cx="908796" cy="3623080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Memory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Interface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329014" y="3035762"/>
              <a:ext cx="2770377" cy="18723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rgbClr val="FF6666"/>
              </a:bgClr>
            </a:patt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Sea of Fine-Grained </a:t>
              </a: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Accelerators</a:t>
              </a:r>
              <a:endParaRPr lang="en-US" sz="2000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215455" y="1285011"/>
              <a:ext cx="883936" cy="956494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Small Cores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11905" y="1092002"/>
            <a:ext cx="4639606" cy="2960553"/>
          </a:xfrm>
          <a:prstGeom prst="roundRect">
            <a:avLst>
              <a:gd name="adj" fmla="val 1890"/>
            </a:avLst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gemm_int_secon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8"/>
          <a:stretch/>
        </p:blipFill>
        <p:spPr>
          <a:xfrm>
            <a:off x="4836296" y="2764387"/>
            <a:ext cx="4307704" cy="3419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84458" y="3260000"/>
            <a:ext cx="95842" cy="107835"/>
          </a:xfrm>
          <a:prstGeom prst="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252177" y="166800"/>
            <a:ext cx="876902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Accelerator-Centric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3941" y="4667071"/>
            <a:ext cx="411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Aladdin</a:t>
            </a:r>
            <a:r>
              <a:rPr lang="en-US" dirty="0" smtClean="0">
                <a:latin typeface="Calibri Light"/>
                <a:cs typeface="Calibri Light"/>
              </a:rPr>
              <a:t> can </a:t>
            </a:r>
            <a:r>
              <a:rPr lang="en-US" b="1" dirty="0" smtClean="0">
                <a:latin typeface="Calibri"/>
                <a:cs typeface="Calibri"/>
              </a:rPr>
              <a:t>rapidly</a:t>
            </a:r>
            <a:r>
              <a:rPr lang="en-US" dirty="0" smtClean="0">
                <a:latin typeface="Calibri Light"/>
                <a:cs typeface="Calibri Light"/>
              </a:rPr>
              <a:t> evaluate </a:t>
            </a:r>
            <a:r>
              <a:rPr lang="en-US" b="1" dirty="0" smtClean="0">
                <a:latin typeface="Calibri"/>
                <a:cs typeface="Calibri"/>
              </a:rPr>
              <a:t>large</a:t>
            </a:r>
            <a:r>
              <a:rPr lang="en-US" dirty="0" smtClean="0">
                <a:latin typeface="Calibri Light"/>
                <a:cs typeface="Calibri Light"/>
              </a:rPr>
              <a:t> design space of accelerator-centric architectures. </a:t>
            </a:r>
            <a:endParaRPr lang="en-US" dirty="0">
              <a:latin typeface="Calibri Light"/>
              <a:cs typeface="Calibri Light"/>
            </a:endParaRPr>
          </a:p>
        </p:txBody>
      </p:sp>
      <p:cxnSp>
        <p:nvCxnSpPr>
          <p:cNvPr id="7" name="Straight Arrow Connector 6"/>
          <p:cNvCxnSpPr>
            <a:stCxn id="9" idx="0"/>
          </p:cNvCxnSpPr>
          <p:nvPr/>
        </p:nvCxnSpPr>
        <p:spPr>
          <a:xfrm flipV="1">
            <a:off x="3432379" y="2764802"/>
            <a:ext cx="1668727" cy="49519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9" idx="2"/>
          </p:cNvCxnSpPr>
          <p:nvPr/>
        </p:nvCxnSpPr>
        <p:spPr>
          <a:xfrm>
            <a:off x="3432379" y="3367835"/>
            <a:ext cx="1668727" cy="274386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27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76" y="290100"/>
            <a:ext cx="8229600" cy="1143000"/>
          </a:xfrm>
          <a:effectLst/>
        </p:spPr>
        <p:txBody>
          <a:bodyPr/>
          <a:lstStyle/>
          <a:p>
            <a:r>
              <a:rPr lang="en-US" dirty="0" smtClean="0"/>
              <a:t>Aladdin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005" y="2821002"/>
            <a:ext cx="88517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C Code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242116" y="2990276"/>
            <a:ext cx="444845" cy="3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96" idx="1"/>
          </p:cNvCxnSpPr>
          <p:nvPr/>
        </p:nvCxnSpPr>
        <p:spPr>
          <a:xfrm>
            <a:off x="7303874" y="4737363"/>
            <a:ext cx="476422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780296" y="4568086"/>
            <a:ext cx="127148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Power/Area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02363" y="3663883"/>
            <a:ext cx="132769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Performance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02363" y="4104126"/>
            <a:ext cx="8436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Activity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0" y="4418480"/>
            <a:ext cx="1242116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800000"/>
                </a:solidFill>
                <a:latin typeface="Calibri"/>
                <a:cs typeface="Calibri"/>
              </a:rPr>
              <a:t>Acc</a:t>
            </a:r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 Design Parameters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89" name="Straight Arrow Connector 88"/>
          <p:cNvCxnSpPr>
            <a:stCxn id="82" idx="3"/>
          </p:cNvCxnSpPr>
          <p:nvPr/>
        </p:nvCxnSpPr>
        <p:spPr>
          <a:xfrm>
            <a:off x="1242116" y="4710868"/>
            <a:ext cx="444845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46" idx="1"/>
          </p:cNvCxnSpPr>
          <p:nvPr/>
        </p:nvCxnSpPr>
        <p:spPr>
          <a:xfrm>
            <a:off x="7303874" y="4273403"/>
            <a:ext cx="498489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endCxn id="97" idx="1"/>
          </p:cNvCxnSpPr>
          <p:nvPr/>
        </p:nvCxnSpPr>
        <p:spPr>
          <a:xfrm flipV="1">
            <a:off x="7303874" y="3833160"/>
            <a:ext cx="498489" cy="174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645440" y="2032066"/>
            <a:ext cx="5910895" cy="4018552"/>
            <a:chOff x="1645440" y="2032066"/>
            <a:chExt cx="5910895" cy="4018552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>
              <a:off x="1645440" y="2032066"/>
              <a:ext cx="0" cy="635044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94790" y="2032070"/>
              <a:ext cx="0" cy="635044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709650" y="2057400"/>
              <a:ext cx="1894456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/>
                  <a:cs typeface="Calibri"/>
                </a:rPr>
                <a:t>Optimization Phase</a:t>
              </a:r>
              <a:endParaRPr lang="en-US" sz="1600" b="1" dirty="0">
                <a:latin typeface="Calibri"/>
                <a:cs typeface="Calibri"/>
              </a:endParaRP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flipH="1">
              <a:off x="1645440" y="2226677"/>
              <a:ext cx="1064210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>
              <a:off x="4604106" y="2226677"/>
              <a:ext cx="1453741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79751" y="5398176"/>
              <a:ext cx="0" cy="635044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556335" y="5415574"/>
              <a:ext cx="0" cy="635044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14234" y="5592029"/>
              <a:ext cx="1738965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/>
                  <a:cs typeface="Calibri"/>
                </a:rPr>
                <a:t>Realization Phase</a:t>
              </a:r>
              <a:endParaRPr lang="en-US" sz="1600" b="1" dirty="0">
                <a:latin typeface="Calibri"/>
                <a:cs typeface="Calibri"/>
              </a:endParaRPr>
            </a:p>
          </p:txBody>
        </p:sp>
        <p:cxnSp>
          <p:nvCxnSpPr>
            <p:cNvPr id="22" name="Straight Arrow Connector 21"/>
            <p:cNvCxnSpPr>
              <a:stCxn id="21" idx="1"/>
            </p:cNvCxnSpPr>
            <p:nvPr/>
          </p:nvCxnSpPr>
          <p:spPr>
            <a:xfrm flipH="1">
              <a:off x="2579752" y="5761306"/>
              <a:ext cx="1534482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3"/>
            </p:cNvCxnSpPr>
            <p:nvPr/>
          </p:nvCxnSpPr>
          <p:spPr>
            <a:xfrm>
              <a:off x="5853199" y="5761306"/>
              <a:ext cx="1703136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686961" y="2667110"/>
            <a:ext cx="4170463" cy="646334"/>
            <a:chOff x="1686961" y="2667110"/>
            <a:chExt cx="4170463" cy="646334"/>
          </a:xfrm>
          <a:effectLst/>
        </p:grpSpPr>
        <p:grpSp>
          <p:nvGrpSpPr>
            <p:cNvPr id="24" name="Group 23"/>
            <p:cNvGrpSpPr/>
            <p:nvPr/>
          </p:nvGrpSpPr>
          <p:grpSpPr>
            <a:xfrm>
              <a:off x="1686961" y="2667113"/>
              <a:ext cx="1141245" cy="646331"/>
              <a:chOff x="1281512" y="2763331"/>
              <a:chExt cx="1141245" cy="646331"/>
            </a:xfrm>
            <a:effectLst/>
          </p:grpSpPr>
          <p:sp>
            <p:nvSpPr>
              <p:cNvPr id="25" name="Rounded Rectangle 24"/>
              <p:cNvSpPr/>
              <p:nvPr/>
            </p:nvSpPr>
            <p:spPr>
              <a:xfrm>
                <a:off x="1281512" y="2763331"/>
                <a:ext cx="1141245" cy="64633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libri Light"/>
                  <a:cs typeface="Calibri Ligh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41169" y="2763332"/>
                <a:ext cx="102193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Optimistic </a:t>
                </a:r>
              </a:p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IR</a:t>
                </a:r>
                <a:endParaRPr lang="en-US" sz="16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176745" y="2667110"/>
              <a:ext cx="1141245" cy="646331"/>
              <a:chOff x="1281512" y="2763331"/>
              <a:chExt cx="1141245" cy="646331"/>
            </a:xfrm>
            <a:effectLst/>
          </p:grpSpPr>
          <p:sp>
            <p:nvSpPr>
              <p:cNvPr id="28" name="Rounded Rectangle 27"/>
              <p:cNvSpPr/>
              <p:nvPr/>
            </p:nvSpPr>
            <p:spPr>
              <a:xfrm>
                <a:off x="1281512" y="2763331"/>
                <a:ext cx="1141245" cy="64633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libri Light"/>
                  <a:cs typeface="Calibri Light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508634" y="2763332"/>
                <a:ext cx="687007" cy="58477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Initial</a:t>
                </a:r>
              </a:p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DDDG</a:t>
                </a:r>
                <a:endParaRPr lang="en-US" sz="16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716179" y="2667111"/>
              <a:ext cx="1141245" cy="646331"/>
              <a:chOff x="1281512" y="2763331"/>
              <a:chExt cx="1141245" cy="646331"/>
            </a:xfrm>
            <a:effectLst/>
          </p:grpSpPr>
          <p:sp>
            <p:nvSpPr>
              <p:cNvPr id="31" name="Rounded Rectangle 30"/>
              <p:cNvSpPr/>
              <p:nvPr/>
            </p:nvSpPr>
            <p:spPr>
              <a:xfrm>
                <a:off x="1281512" y="2763331"/>
                <a:ext cx="1141245" cy="64633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libri Light"/>
                  <a:cs typeface="Calibri Ligh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398328" y="2763332"/>
                <a:ext cx="90762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Idealistic</a:t>
                </a:r>
              </a:p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DDDG</a:t>
                </a:r>
                <a:endParaRPr lang="en-US" sz="1600" dirty="0">
                  <a:latin typeface="Calibri Light"/>
                  <a:cs typeface="Calibri Light"/>
                </a:endParaRPr>
              </a:p>
            </p:txBody>
          </p:sp>
        </p:grpSp>
        <p:cxnSp>
          <p:nvCxnSpPr>
            <p:cNvPr id="34" name="Straight Arrow Connector 33"/>
            <p:cNvCxnSpPr>
              <a:stCxn id="25" idx="3"/>
              <a:endCxn id="28" idx="1"/>
            </p:cNvCxnSpPr>
            <p:nvPr/>
          </p:nvCxnSpPr>
          <p:spPr>
            <a:xfrm flipV="1">
              <a:off x="2828206" y="2990276"/>
              <a:ext cx="348539" cy="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" idx="3"/>
              <a:endCxn id="31" idx="1"/>
            </p:cNvCxnSpPr>
            <p:nvPr/>
          </p:nvCxnSpPr>
          <p:spPr>
            <a:xfrm>
              <a:off x="4317990" y="2990276"/>
              <a:ext cx="398189" cy="1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680619" y="2990277"/>
            <a:ext cx="4623255" cy="2177411"/>
            <a:chOff x="2680619" y="2990277"/>
            <a:chExt cx="4623255" cy="2177411"/>
          </a:xfrm>
          <a:effectLst/>
        </p:grpSpPr>
        <p:sp>
          <p:nvSpPr>
            <p:cNvPr id="36" name="Rounded Rectangle 35"/>
            <p:cNvSpPr/>
            <p:nvPr/>
          </p:nvSpPr>
          <p:spPr>
            <a:xfrm>
              <a:off x="2680619" y="4264764"/>
              <a:ext cx="1306821" cy="90232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94328" y="4272416"/>
              <a:ext cx="1293112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Program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Constrained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317725" y="4265365"/>
              <a:ext cx="1327022" cy="90232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10729" y="4266710"/>
              <a:ext cx="1341668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Resource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Constrained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091861" y="4425102"/>
              <a:ext cx="1212013" cy="624521"/>
              <a:chOff x="1281512" y="2763331"/>
              <a:chExt cx="1141245" cy="646331"/>
            </a:xfrm>
            <a:effectLst/>
          </p:grpSpPr>
          <p:sp>
            <p:nvSpPr>
              <p:cNvPr id="41" name="Rounded Rectangle 40"/>
              <p:cNvSpPr/>
              <p:nvPr/>
            </p:nvSpPr>
            <p:spPr>
              <a:xfrm>
                <a:off x="1281512" y="2763331"/>
                <a:ext cx="1141245" cy="64633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libri Light"/>
                  <a:cs typeface="Calibri Ligh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309122" y="2763333"/>
                <a:ext cx="1086037" cy="605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Power/Area </a:t>
                </a:r>
              </a:p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Models</a:t>
                </a:r>
                <a:endParaRPr lang="en-US" sz="1600" dirty="0">
                  <a:latin typeface="Calibri Light"/>
                  <a:cs typeface="Calibri Light"/>
                </a:endParaRPr>
              </a:p>
            </p:txBody>
          </p:sp>
        </p:grpSp>
        <p:cxnSp>
          <p:nvCxnSpPr>
            <p:cNvPr id="43" name="Straight Arrow Connector 42"/>
            <p:cNvCxnSpPr>
              <a:stCxn id="36" idx="3"/>
              <a:endCxn id="38" idx="1"/>
            </p:cNvCxnSpPr>
            <p:nvPr/>
          </p:nvCxnSpPr>
          <p:spPr>
            <a:xfrm>
              <a:off x="3987440" y="4715926"/>
              <a:ext cx="330285" cy="601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endCxn id="37" idx="0"/>
            </p:cNvCxnSpPr>
            <p:nvPr/>
          </p:nvCxnSpPr>
          <p:spPr>
            <a:xfrm flipH="1">
              <a:off x="3340884" y="2990277"/>
              <a:ext cx="2516540" cy="1282139"/>
            </a:xfrm>
            <a:prstGeom prst="bentConnector4">
              <a:avLst>
                <a:gd name="adj1" fmla="val -9084"/>
                <a:gd name="adj2" fmla="val 42911"/>
              </a:avLst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8" idx="3"/>
              <a:endCxn id="42" idx="1"/>
            </p:cNvCxnSpPr>
            <p:nvPr/>
          </p:nvCxnSpPr>
          <p:spPr>
            <a:xfrm>
              <a:off x="5644747" y="4716527"/>
              <a:ext cx="476436" cy="965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7</a:t>
            </a:fld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2606122" y="2974057"/>
            <a:ext cx="3515061" cy="1797736"/>
            <a:chOff x="1281512" y="2763331"/>
            <a:chExt cx="1141245" cy="646331"/>
          </a:xfrm>
          <a:effectLst/>
        </p:grpSpPr>
        <p:sp>
          <p:nvSpPr>
            <p:cNvPr id="49" name="Rounded Rectangle 48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04185" y="2791872"/>
              <a:ext cx="1095915" cy="564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Dynamic Data </a:t>
              </a:r>
            </a:p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Dependence Graph</a:t>
              </a:r>
            </a:p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(DDDG)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89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76" y="290100"/>
            <a:ext cx="8229600" cy="1143000"/>
          </a:xfrm>
          <a:effectLst/>
        </p:spPr>
        <p:txBody>
          <a:bodyPr/>
          <a:lstStyle/>
          <a:p>
            <a:r>
              <a:rPr lang="en-US" dirty="0" smtClean="0"/>
              <a:t>Aladdin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005" y="2821002"/>
            <a:ext cx="88517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C Code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86961" y="2667113"/>
            <a:ext cx="1141245" cy="646331"/>
            <a:chOff x="1281512" y="2763331"/>
            <a:chExt cx="1141245" cy="646331"/>
          </a:xfrm>
          <a:effectLst/>
        </p:grpSpPr>
        <p:sp>
          <p:nvSpPr>
            <p:cNvPr id="4" name="Rounded Rectangle 3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1169" y="2763332"/>
              <a:ext cx="1021934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Optimistic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IR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6745" y="2667110"/>
            <a:ext cx="1141245" cy="646331"/>
            <a:chOff x="1281512" y="2763331"/>
            <a:chExt cx="1141245" cy="646331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8634" y="2763332"/>
              <a:ext cx="68700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Initial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16179" y="2667111"/>
            <a:ext cx="1141245" cy="646331"/>
            <a:chOff x="1281512" y="2763331"/>
            <a:chExt cx="1141245" cy="646331"/>
          </a:xfrm>
          <a:effectLst/>
        </p:grpSpPr>
        <p:sp>
          <p:nvSpPr>
            <p:cNvPr id="15" name="Rounded Rectangle 14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98328" y="2763332"/>
              <a:ext cx="90762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Idealistic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680619" y="4264764"/>
            <a:ext cx="1306821" cy="90232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4328" y="4272416"/>
            <a:ext cx="12931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Program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17725" y="4265365"/>
            <a:ext cx="1327022" cy="90232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0729" y="4266710"/>
            <a:ext cx="134166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Resource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091861" y="4425102"/>
            <a:ext cx="1212013" cy="624521"/>
            <a:chOff x="1281512" y="2763331"/>
            <a:chExt cx="1141245" cy="646331"/>
          </a:xfrm>
          <a:effectLst/>
        </p:grpSpPr>
        <p:sp>
          <p:nvSpPr>
            <p:cNvPr id="30" name="Rounded Rectangle 29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09122" y="2763333"/>
              <a:ext cx="1086037" cy="60519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Power/Area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cxnSp>
        <p:nvCxnSpPr>
          <p:cNvPr id="33" name="Straight Arrow Connector 32"/>
          <p:cNvCxnSpPr>
            <a:endCxn id="4" idx="1"/>
          </p:cNvCxnSpPr>
          <p:nvPr/>
        </p:nvCxnSpPr>
        <p:spPr>
          <a:xfrm>
            <a:off x="1242116" y="2990276"/>
            <a:ext cx="444845" cy="3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"/>
            <a:endCxn id="12" idx="1"/>
          </p:cNvCxnSpPr>
          <p:nvPr/>
        </p:nvCxnSpPr>
        <p:spPr>
          <a:xfrm flipV="1">
            <a:off x="2828206" y="2990276"/>
            <a:ext cx="348539" cy="3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2" idx="3"/>
            <a:endCxn id="15" idx="1"/>
          </p:cNvCxnSpPr>
          <p:nvPr/>
        </p:nvCxnSpPr>
        <p:spPr>
          <a:xfrm>
            <a:off x="4317990" y="2990276"/>
            <a:ext cx="398189" cy="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3"/>
            <a:endCxn id="27" idx="1"/>
          </p:cNvCxnSpPr>
          <p:nvPr/>
        </p:nvCxnSpPr>
        <p:spPr>
          <a:xfrm>
            <a:off x="3987440" y="4715926"/>
            <a:ext cx="330285" cy="60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5" idx="3"/>
            <a:endCxn id="19" idx="0"/>
          </p:cNvCxnSpPr>
          <p:nvPr/>
        </p:nvCxnSpPr>
        <p:spPr>
          <a:xfrm flipH="1">
            <a:off x="3340884" y="2990277"/>
            <a:ext cx="2516540" cy="1282139"/>
          </a:xfrm>
          <a:prstGeom prst="bentConnector4">
            <a:avLst>
              <a:gd name="adj1" fmla="val -9084"/>
              <a:gd name="adj2" fmla="val 42911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45440" y="203206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094790" y="2032070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09650" y="2057400"/>
            <a:ext cx="189445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Optimization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1" name="Straight Arrow Connector 80"/>
          <p:cNvCxnSpPr>
            <a:stCxn id="79" idx="1"/>
          </p:cNvCxnSpPr>
          <p:nvPr/>
        </p:nvCxnSpPr>
        <p:spPr>
          <a:xfrm flipH="1">
            <a:off x="1645440" y="2226677"/>
            <a:ext cx="1064210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3"/>
          </p:cNvCxnSpPr>
          <p:nvPr/>
        </p:nvCxnSpPr>
        <p:spPr>
          <a:xfrm>
            <a:off x="4604106" y="2226677"/>
            <a:ext cx="1453741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579751" y="539817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56335" y="5415574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114234" y="5592029"/>
            <a:ext cx="173896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Realization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7" name="Straight Arrow Connector 86"/>
          <p:cNvCxnSpPr>
            <a:stCxn id="86" idx="1"/>
          </p:cNvCxnSpPr>
          <p:nvPr/>
        </p:nvCxnSpPr>
        <p:spPr>
          <a:xfrm flipH="1">
            <a:off x="2579752" y="5761306"/>
            <a:ext cx="1534482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6" idx="3"/>
          </p:cNvCxnSpPr>
          <p:nvPr/>
        </p:nvCxnSpPr>
        <p:spPr>
          <a:xfrm>
            <a:off x="5853199" y="5761306"/>
            <a:ext cx="1703136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30" idx="3"/>
            <a:endCxn id="96" idx="1"/>
          </p:cNvCxnSpPr>
          <p:nvPr/>
        </p:nvCxnSpPr>
        <p:spPr>
          <a:xfrm>
            <a:off x="7303874" y="4737363"/>
            <a:ext cx="476422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780296" y="4568086"/>
            <a:ext cx="127148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Power/Area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02363" y="3663883"/>
            <a:ext cx="132769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Performance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02363" y="4104126"/>
            <a:ext cx="8436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Activity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63" name="Straight Arrow Connector 62"/>
          <p:cNvCxnSpPr>
            <a:stCxn id="27" idx="3"/>
            <a:endCxn id="31" idx="1"/>
          </p:cNvCxnSpPr>
          <p:nvPr/>
        </p:nvCxnSpPr>
        <p:spPr>
          <a:xfrm>
            <a:off x="5644747" y="4716527"/>
            <a:ext cx="476436" cy="96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6" idx="1"/>
          </p:cNvCxnSpPr>
          <p:nvPr/>
        </p:nvCxnSpPr>
        <p:spPr>
          <a:xfrm flipV="1">
            <a:off x="5814215" y="4273403"/>
            <a:ext cx="1988148" cy="443124"/>
          </a:xfrm>
          <a:prstGeom prst="bentConnector3">
            <a:avLst>
              <a:gd name="adj1" fmla="val 448"/>
            </a:avLst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8" idx="0"/>
            <a:endCxn id="97" idx="1"/>
          </p:cNvCxnSpPr>
          <p:nvPr/>
        </p:nvCxnSpPr>
        <p:spPr>
          <a:xfrm rot="5400000" flipH="1" flipV="1">
            <a:off x="6175188" y="2639535"/>
            <a:ext cx="433550" cy="2820800"/>
          </a:xfrm>
          <a:prstGeom prst="bentConnector2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0" y="4418480"/>
            <a:ext cx="1242116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800000"/>
                </a:solidFill>
                <a:latin typeface="Calibri"/>
                <a:cs typeface="Calibri"/>
              </a:rPr>
              <a:t>Acc</a:t>
            </a:r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 Design Parameters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89" name="Straight Arrow Connector 88"/>
          <p:cNvCxnSpPr>
            <a:stCxn id="82" idx="3"/>
            <a:endCxn id="18" idx="1"/>
          </p:cNvCxnSpPr>
          <p:nvPr/>
        </p:nvCxnSpPr>
        <p:spPr>
          <a:xfrm>
            <a:off x="1242116" y="4710868"/>
            <a:ext cx="1438503" cy="5058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3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 to Design Space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10175" y="2810221"/>
            <a:ext cx="24576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 Light"/>
                <a:cs typeface="Calibri Light"/>
              </a:rPr>
              <a:t>C Code:</a:t>
            </a:r>
          </a:p>
          <a:p>
            <a:r>
              <a:rPr lang="en-US" sz="2200" dirty="0" smtClean="0">
                <a:latin typeface="Calibri Light"/>
                <a:cs typeface="Calibri Light"/>
              </a:rPr>
              <a:t>for(</a:t>
            </a:r>
            <a:r>
              <a:rPr lang="en-US" sz="2200" dirty="0" err="1" smtClean="0">
                <a:latin typeface="Calibri Light"/>
                <a:cs typeface="Calibri Light"/>
              </a:rPr>
              <a:t>i</a:t>
            </a:r>
            <a:r>
              <a:rPr lang="en-US" sz="2200" dirty="0" smtClean="0">
                <a:latin typeface="Calibri Light"/>
                <a:cs typeface="Calibri Light"/>
              </a:rPr>
              <a:t>=0; </a:t>
            </a:r>
            <a:r>
              <a:rPr lang="en-US" sz="2200" dirty="0" err="1" smtClean="0">
                <a:latin typeface="Calibri Light"/>
                <a:cs typeface="Calibri Light"/>
              </a:rPr>
              <a:t>i</a:t>
            </a:r>
            <a:r>
              <a:rPr lang="en-US" sz="2200" dirty="0" smtClean="0">
                <a:latin typeface="Calibri Light"/>
                <a:cs typeface="Calibri Light"/>
              </a:rPr>
              <a:t>&lt;N; ++</a:t>
            </a:r>
            <a:r>
              <a:rPr lang="en-US" sz="2200" dirty="0" err="1" smtClean="0">
                <a:latin typeface="Calibri Light"/>
                <a:cs typeface="Calibri Light"/>
              </a:rPr>
              <a:t>i</a:t>
            </a:r>
            <a:r>
              <a:rPr lang="en-US" sz="2200" dirty="0" smtClean="0">
                <a:latin typeface="Calibri Light"/>
                <a:cs typeface="Calibri Light"/>
              </a:rPr>
              <a:t>)</a:t>
            </a:r>
          </a:p>
          <a:p>
            <a:r>
              <a:rPr lang="en-US" sz="2200" dirty="0" smtClean="0">
                <a:latin typeface="Calibri Light"/>
                <a:cs typeface="Calibri Light"/>
              </a:rPr>
              <a:t>  c[</a:t>
            </a:r>
            <a:r>
              <a:rPr lang="en-US" sz="2200" dirty="0" err="1" smtClean="0">
                <a:latin typeface="Calibri Light"/>
                <a:cs typeface="Calibri Light"/>
              </a:rPr>
              <a:t>i</a:t>
            </a:r>
            <a:r>
              <a:rPr lang="en-US" sz="2200" dirty="0" smtClean="0">
                <a:latin typeface="Calibri Light"/>
                <a:cs typeface="Calibri Light"/>
              </a:rPr>
              <a:t>] = a[</a:t>
            </a:r>
            <a:r>
              <a:rPr lang="en-US" sz="2200" dirty="0" err="1" smtClean="0">
                <a:latin typeface="Calibri Light"/>
                <a:cs typeface="Calibri Light"/>
              </a:rPr>
              <a:t>i</a:t>
            </a:r>
            <a:r>
              <a:rPr lang="en-US" sz="2200" dirty="0" smtClean="0">
                <a:latin typeface="Calibri Light"/>
                <a:cs typeface="Calibri Light"/>
              </a:rPr>
              <a:t>] + b[</a:t>
            </a:r>
            <a:r>
              <a:rPr lang="en-US" sz="2200" dirty="0" err="1" smtClean="0">
                <a:latin typeface="Calibri Light"/>
                <a:cs typeface="Calibri Light"/>
              </a:rPr>
              <a:t>i</a:t>
            </a:r>
            <a:r>
              <a:rPr lang="en-US" sz="2200" dirty="0" smtClean="0">
                <a:latin typeface="Calibri Light"/>
                <a:cs typeface="Calibri Light"/>
              </a:rPr>
              <a:t>];</a:t>
            </a:r>
            <a:endParaRPr lang="en-US" sz="2200" dirty="0">
              <a:latin typeface="Calibri Light"/>
              <a:cs typeface="Calibri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6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3694</Words>
  <Application>Microsoft Macintosh PowerPoint</Application>
  <PresentationFormat>On-screen Show (4:3)</PresentationFormat>
  <Paragraphs>1004</Paragraphs>
  <Slides>52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Equation</vt:lpstr>
      <vt:lpstr>Tutorial Outline</vt:lpstr>
      <vt:lpstr>PowerPoint Presentation</vt:lpstr>
      <vt:lpstr>PowerPoint Presentation</vt:lpstr>
      <vt:lpstr>PowerPoint Presentation</vt:lpstr>
      <vt:lpstr>Future Accelerator-Centric Architecture</vt:lpstr>
      <vt:lpstr>Future Accelerator-Centric Architecture</vt:lpstr>
      <vt:lpstr>Aladdin Overview</vt:lpstr>
      <vt:lpstr>Aladdin Overview</vt:lpstr>
      <vt:lpstr>From C to Design Space</vt:lpstr>
      <vt:lpstr>Aladdin Overview</vt:lpstr>
      <vt:lpstr>From C to Design Space IR Dynamic Trace</vt:lpstr>
      <vt:lpstr>Aladdin Overview</vt:lpstr>
      <vt:lpstr>From C to Design Space Initial DDDG</vt:lpstr>
      <vt:lpstr>Aladdin Overview</vt:lpstr>
      <vt:lpstr>From C to Design Space Idealistic DDDG</vt:lpstr>
      <vt:lpstr>From C to Design Space Idealistic DDDG</vt:lpstr>
      <vt:lpstr>Aladdin Overview</vt:lpstr>
      <vt:lpstr>From C to Design Space One Design</vt:lpstr>
      <vt:lpstr>From C to Design Space Another Design</vt:lpstr>
      <vt:lpstr>From C to Design Space Realization Phase: DDDG-&gt;Power-Perf</vt:lpstr>
      <vt:lpstr>From C to Design Space Power-Performance per Design</vt:lpstr>
      <vt:lpstr>From C to Design Space Design Space of an Algorithm</vt:lpstr>
      <vt:lpstr>Power Model</vt:lpstr>
      <vt:lpstr>Aladdin Overview</vt:lpstr>
      <vt:lpstr>Aladdin Validation</vt:lpstr>
      <vt:lpstr>Aladdin Validation</vt:lpstr>
      <vt:lpstr>Aladdin Validation</vt:lpstr>
      <vt:lpstr>Aladdin Validation</vt:lpstr>
      <vt:lpstr>Aladdin enables rapid design space exploration for accelerators. </vt:lpstr>
      <vt:lpstr>Limitations</vt:lpstr>
      <vt:lpstr>Aladdin enables pre-RTL simulation of accelerators with the rest of the SoC.   </vt:lpstr>
      <vt:lpstr>Aladdin: A pre-RTL, Power-Performance Accelerator Simulator </vt:lpstr>
      <vt:lpstr>Tutorial Outline</vt:lpstr>
      <vt:lpstr>Aladdin Hands-on Exercise</vt:lpstr>
      <vt:lpstr>Task 1: Build LLVM-Tracer and Aladdin</vt:lpstr>
      <vt:lpstr>Task 2 Design Space Exploration for triad</vt:lpstr>
      <vt:lpstr>Task 2 Design Space Exploration for triad</vt:lpstr>
      <vt:lpstr>Task 2 Design Space Exploration for triad</vt:lpstr>
      <vt:lpstr>Array Parameters</vt:lpstr>
      <vt:lpstr>Array Parameters</vt:lpstr>
      <vt:lpstr>Array Parameters</vt:lpstr>
      <vt:lpstr>Loop Parameters</vt:lpstr>
      <vt:lpstr>Loop Parameters</vt:lpstr>
      <vt:lpstr>Task 2.1 Generator Triad Trace</vt:lpstr>
      <vt:lpstr>Task 2.2 Setup a design config</vt:lpstr>
      <vt:lpstr>Task 2.2 Setup a design config</vt:lpstr>
      <vt:lpstr>Task 2.2 Setup a design config</vt:lpstr>
      <vt:lpstr>Task 2.3 Design Space Exploration</vt:lpstr>
      <vt:lpstr>Task 2.3 Design Space Exploration</vt:lpstr>
      <vt:lpstr>Task 2.3 Design Space Exploration</vt:lpstr>
      <vt:lpstr>Task 2.3 Design Space Exploration</vt:lpstr>
      <vt:lpstr>Tutorial Outline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</dc:creator>
  <cp:lastModifiedBy>Sophia</cp:lastModifiedBy>
  <cp:revision>72</cp:revision>
  <dcterms:created xsi:type="dcterms:W3CDTF">2015-01-05T04:06:43Z</dcterms:created>
  <dcterms:modified xsi:type="dcterms:W3CDTF">2016-09-28T15:34:42Z</dcterms:modified>
</cp:coreProperties>
</file>